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62" r:id="rId2"/>
    <p:sldId id="257" r:id="rId3"/>
    <p:sldId id="275" r:id="rId4"/>
    <p:sldId id="277" r:id="rId5"/>
    <p:sldId id="258" r:id="rId6"/>
    <p:sldId id="259" r:id="rId7"/>
    <p:sldId id="260" r:id="rId8"/>
    <p:sldId id="261" r:id="rId9"/>
    <p:sldId id="276" r:id="rId10"/>
    <p:sldId id="256" r:id="rId11"/>
    <p:sldId id="267" r:id="rId12"/>
    <p:sldId id="307" r:id="rId13"/>
    <p:sldId id="301" r:id="rId14"/>
    <p:sldId id="300" r:id="rId15"/>
    <p:sldId id="303" r:id="rId16"/>
    <p:sldId id="305" r:id="rId17"/>
    <p:sldId id="302" r:id="rId18"/>
    <p:sldId id="306" r:id="rId19"/>
    <p:sldId id="304" r:id="rId20"/>
    <p:sldId id="287" r:id="rId21"/>
    <p:sldId id="263" r:id="rId22"/>
    <p:sldId id="264" r:id="rId23"/>
    <p:sldId id="278" r:id="rId24"/>
    <p:sldId id="279" r:id="rId25"/>
    <p:sldId id="268" r:id="rId26"/>
    <p:sldId id="286" r:id="rId27"/>
    <p:sldId id="281" r:id="rId28"/>
    <p:sldId id="282" r:id="rId29"/>
    <p:sldId id="283" r:id="rId30"/>
    <p:sldId id="284" r:id="rId31"/>
    <p:sldId id="285" r:id="rId32"/>
    <p:sldId id="289" r:id="rId33"/>
    <p:sldId id="280" r:id="rId34"/>
    <p:sldId id="291" r:id="rId35"/>
    <p:sldId id="290" r:id="rId36"/>
    <p:sldId id="269" r:id="rId37"/>
    <p:sldId id="299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70" r:id="rId46"/>
    <p:sldId id="271" r:id="rId47"/>
    <p:sldId id="272" r:id="rId48"/>
    <p:sldId id="308" r:id="rId49"/>
    <p:sldId id="309" r:id="rId50"/>
    <p:sldId id="310" r:id="rId51"/>
    <p:sldId id="288" r:id="rId52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Nunito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" initials="j" lastIdx="1" clrIdx="0">
    <p:extLst>
      <p:ext uri="{19B8F6BF-5375-455C-9EA6-DF929625EA0E}">
        <p15:presenceInfo xmlns:p15="http://schemas.microsoft.com/office/powerpoint/2012/main" userId="jo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8900"/>
    <a:srgbClr val="00B49F"/>
    <a:srgbClr val="A6A200"/>
    <a:srgbClr val="A2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30T19:30:28.371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042f9323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042f9323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042f9323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042f9323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241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793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55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083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225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41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951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206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042f932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042f932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042f9323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042f9323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970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0469cc24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0469cc24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0469cc2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0469cc2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0469cc2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0469cc2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77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0469cc2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0469cc2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1097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058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354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951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301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042f932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042f932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229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378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245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071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287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540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042f9323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042f9323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2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8399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602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65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042f9323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042f9323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9388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567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955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1986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73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042f9323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042f9323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5154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042f9323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042f9323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042f9323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042f9323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42f9323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042f9323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42f9323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042f9323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556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42f9323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042f9323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04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042f9323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042f9323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042f9323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042f9323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1930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42f9323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42f9323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679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042f9323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042f9323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42f9323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042f9323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042f932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042f9323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042f932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042f9323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19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com/2015/03/04/face-recognition-for-your-next-co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ackaday.com/2014/11/18/thalmic-labs-shuts-down-free-developer-access/" TargetMode="External"/><Relationship Id="rId4" Type="http://schemas.openxmlformats.org/officeDocument/2006/relationships/hyperlink" Target="https://hackaday.io/project/12985-multisite-homeofficehackerspace-autom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b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B58361-AF21-40AC-BCFE-32EA99CB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68" y="1578279"/>
            <a:ext cx="6773663" cy="1986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8BA49-6489-4CB1-A396-7CBC474EB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68" y="1578280"/>
            <a:ext cx="6773662" cy="1986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05F49D-74CF-4B7B-BA15-C2C798743CDC}"/>
              </a:ext>
            </a:extLst>
          </p:cNvPr>
          <p:cNvSpPr txBox="1"/>
          <p:nvPr/>
        </p:nvSpPr>
        <p:spPr>
          <a:xfrm>
            <a:off x="2048520" y="4261282"/>
            <a:ext cx="5046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85000"/>
                  </a:schemeClr>
                </a:solidFill>
              </a:rPr>
              <a:t>We are watching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550" y="1512434"/>
            <a:ext cx="1730525" cy="97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487" y="1512438"/>
            <a:ext cx="1730525" cy="97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3"/>
          <p:cNvSpPr txBox="1">
            <a:spLocks noGrp="1"/>
          </p:cNvSpPr>
          <p:nvPr>
            <p:ph type="ctrTitle"/>
          </p:nvPr>
        </p:nvSpPr>
        <p:spPr>
          <a:xfrm>
            <a:off x="1858703" y="184770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Radi</a:t>
            </a:r>
            <a:r>
              <a:rPr lang="en" sz="4800" u="sng">
                <a:solidFill>
                  <a:srgbClr val="000000"/>
                </a:solidFill>
              </a:rPr>
              <a:t>oInst</a:t>
            </a:r>
            <a:r>
              <a:rPr lang="en" sz="4800">
                <a:solidFill>
                  <a:srgbClr val="000000"/>
                </a:solidFill>
              </a:rPr>
              <a:t>igator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19150" y="355107"/>
            <a:ext cx="4711638" cy="1092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My Platform - A $150 Signals Intelligence Tablet</a:t>
            </a:r>
            <a:endParaRPr sz="2600" dirty="0"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2045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3 B+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HDMI Touchscreen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RTL-SDR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Keyboard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Cool prints!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800" y="2190925"/>
            <a:ext cx="3250426" cy="19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22BADB-5EB7-441D-B586-4ADD9CE63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942" y="657588"/>
            <a:ext cx="2773357" cy="3695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 built it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AB538-7CCC-4330-BD82-CF76830C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44686" y="1481419"/>
            <a:ext cx="3254627" cy="244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 built it - Profiles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9742E9-F74A-4D43-977E-D6C704EF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52" y="1363674"/>
            <a:ext cx="4016352" cy="3012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AFDE9F-2ED7-407F-98FB-C8610105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597" y="1363674"/>
            <a:ext cx="4016352" cy="30122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7482AD-7D1A-43B4-AD1D-D48C46E7859E}"/>
              </a:ext>
            </a:extLst>
          </p:cNvPr>
          <p:cNvCxnSpPr/>
          <p:nvPr/>
        </p:nvCxnSpPr>
        <p:spPr>
          <a:xfrm flipH="1">
            <a:off x="1108364" y="1195592"/>
            <a:ext cx="640080" cy="1280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7DE0E1-0CEE-43CF-806F-E3A0985B33AE}"/>
              </a:ext>
            </a:extLst>
          </p:cNvPr>
          <p:cNvCxnSpPr>
            <a:cxnSpLocks/>
          </p:cNvCxnSpPr>
          <p:nvPr/>
        </p:nvCxnSpPr>
        <p:spPr>
          <a:xfrm>
            <a:off x="6033655" y="1302327"/>
            <a:ext cx="0" cy="12694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DEF2C1-F811-4F9A-804B-09141686F4CC}"/>
              </a:ext>
            </a:extLst>
          </p:cNvPr>
          <p:cNvSpPr txBox="1"/>
          <p:nvPr/>
        </p:nvSpPr>
        <p:spPr>
          <a:xfrm>
            <a:off x="1428404" y="923942"/>
            <a:ext cx="699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DDB38F-3BB6-4748-A1CE-D5E4305AAD86}"/>
              </a:ext>
            </a:extLst>
          </p:cNvPr>
          <p:cNvSpPr txBox="1"/>
          <p:nvPr/>
        </p:nvSpPr>
        <p:spPr>
          <a:xfrm>
            <a:off x="5683828" y="1041704"/>
            <a:ext cx="699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040879-161C-4916-83C3-D517B3CC0F4E}"/>
              </a:ext>
            </a:extLst>
          </p:cNvPr>
          <p:cNvCxnSpPr>
            <a:cxnSpLocks/>
          </p:cNvCxnSpPr>
          <p:nvPr/>
        </p:nvCxnSpPr>
        <p:spPr>
          <a:xfrm flipH="1">
            <a:off x="2387228" y="1302327"/>
            <a:ext cx="1277299" cy="192867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8A4391-9BE7-4F08-B12F-372C591A2280}"/>
              </a:ext>
            </a:extLst>
          </p:cNvPr>
          <p:cNvCxnSpPr>
            <a:cxnSpLocks/>
          </p:cNvCxnSpPr>
          <p:nvPr/>
        </p:nvCxnSpPr>
        <p:spPr>
          <a:xfrm>
            <a:off x="8159504" y="1363674"/>
            <a:ext cx="0" cy="111207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66A3CA-1767-4211-B51B-558F9F446389}"/>
              </a:ext>
            </a:extLst>
          </p:cNvPr>
          <p:cNvCxnSpPr>
            <a:cxnSpLocks/>
          </p:cNvCxnSpPr>
          <p:nvPr/>
        </p:nvCxnSpPr>
        <p:spPr>
          <a:xfrm>
            <a:off x="788972" y="1302327"/>
            <a:ext cx="30178" cy="1055663"/>
          </a:xfrm>
          <a:prstGeom prst="straightConnector1">
            <a:avLst/>
          </a:prstGeom>
          <a:ln w="762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47A6085-988B-403D-8208-237A1E991B32}"/>
              </a:ext>
            </a:extLst>
          </p:cNvPr>
          <p:cNvCxnSpPr>
            <a:cxnSpLocks/>
          </p:cNvCxnSpPr>
          <p:nvPr/>
        </p:nvCxnSpPr>
        <p:spPr>
          <a:xfrm flipH="1" flipV="1">
            <a:off x="1574569" y="3230997"/>
            <a:ext cx="385849" cy="11449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8D09F4-8A77-4F79-8513-AE96BB0934D2}"/>
              </a:ext>
            </a:extLst>
          </p:cNvPr>
          <p:cNvCxnSpPr>
            <a:cxnSpLocks/>
          </p:cNvCxnSpPr>
          <p:nvPr/>
        </p:nvCxnSpPr>
        <p:spPr>
          <a:xfrm flipV="1">
            <a:off x="843692" y="2828304"/>
            <a:ext cx="534803" cy="154763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789281-F620-4572-8781-194C9FDD18BD}"/>
              </a:ext>
            </a:extLst>
          </p:cNvPr>
          <p:cNvCxnSpPr>
            <a:cxnSpLocks/>
          </p:cNvCxnSpPr>
          <p:nvPr/>
        </p:nvCxnSpPr>
        <p:spPr>
          <a:xfrm flipV="1">
            <a:off x="3566482" y="2752843"/>
            <a:ext cx="0" cy="1684442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3DA61-4E3B-419A-A17F-BFF403B23A37}"/>
              </a:ext>
            </a:extLst>
          </p:cNvPr>
          <p:cNvCxnSpPr>
            <a:cxnSpLocks/>
          </p:cNvCxnSpPr>
          <p:nvPr/>
        </p:nvCxnSpPr>
        <p:spPr>
          <a:xfrm flipV="1">
            <a:off x="5304214" y="2696349"/>
            <a:ext cx="29788" cy="1740936"/>
          </a:xfrm>
          <a:prstGeom prst="straightConnector1">
            <a:avLst/>
          </a:prstGeom>
          <a:ln w="762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3FE19F8-2741-497A-AF43-AFE0572CBCC8}"/>
              </a:ext>
            </a:extLst>
          </p:cNvPr>
          <p:cNvCxnSpPr>
            <a:cxnSpLocks/>
          </p:cNvCxnSpPr>
          <p:nvPr/>
        </p:nvCxnSpPr>
        <p:spPr>
          <a:xfrm flipV="1">
            <a:off x="6739019" y="2724596"/>
            <a:ext cx="29788" cy="174093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2345C2-7A88-42FF-96C4-36E54313406E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7567940" y="2828304"/>
            <a:ext cx="490540" cy="16277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3FB68DCF-0FA2-4895-9ED0-6D90D80CBE64}"/>
              </a:ext>
            </a:extLst>
          </p:cNvPr>
          <p:cNvSpPr txBox="1"/>
          <p:nvPr/>
        </p:nvSpPr>
        <p:spPr>
          <a:xfrm>
            <a:off x="7668540" y="1077830"/>
            <a:ext cx="109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SMA (TX)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CD8EF0-5904-42C1-B88E-98FF5B2E32DF}"/>
              </a:ext>
            </a:extLst>
          </p:cNvPr>
          <p:cNvSpPr txBox="1"/>
          <p:nvPr/>
        </p:nvSpPr>
        <p:spPr>
          <a:xfrm>
            <a:off x="3177020" y="1041704"/>
            <a:ext cx="109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SMA (TX)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FC530CC-608C-40AB-A1F7-228A6D6362C6}"/>
              </a:ext>
            </a:extLst>
          </p:cNvPr>
          <p:cNvSpPr txBox="1"/>
          <p:nvPr/>
        </p:nvSpPr>
        <p:spPr>
          <a:xfrm>
            <a:off x="5034188" y="4516582"/>
            <a:ext cx="140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SMA (RX)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538638-027A-4DDD-B1D6-D72A0288425A}"/>
              </a:ext>
            </a:extLst>
          </p:cNvPr>
          <p:cNvSpPr txBox="1"/>
          <p:nvPr/>
        </p:nvSpPr>
        <p:spPr>
          <a:xfrm>
            <a:off x="344334" y="1025223"/>
            <a:ext cx="1401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SMA (RX)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3B4E8F3-3830-428C-8F6C-4AC9884FC583}"/>
              </a:ext>
            </a:extLst>
          </p:cNvPr>
          <p:cNvSpPr txBox="1"/>
          <p:nvPr/>
        </p:nvSpPr>
        <p:spPr>
          <a:xfrm>
            <a:off x="3235272" y="4415351"/>
            <a:ext cx="1096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Ethernet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61E315F-401C-4D27-A07D-DCC0A44BEE5C}"/>
              </a:ext>
            </a:extLst>
          </p:cNvPr>
          <p:cNvSpPr txBox="1"/>
          <p:nvPr/>
        </p:nvSpPr>
        <p:spPr>
          <a:xfrm>
            <a:off x="401134" y="4390131"/>
            <a:ext cx="1096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RP-SMA</a:t>
            </a:r>
          </a:p>
          <a:p>
            <a:r>
              <a:rPr lang="en-US" b="1" dirty="0">
                <a:solidFill>
                  <a:srgbClr val="7030A0"/>
                </a:solidFill>
              </a:rPr>
              <a:t>    </a:t>
            </a:r>
            <a:r>
              <a:rPr lang="en-US" b="1" dirty="0" err="1">
                <a:solidFill>
                  <a:srgbClr val="7030A0"/>
                </a:solidFill>
              </a:rPr>
              <a:t>Wifi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54F945-38CF-4E08-8EA5-9A513B7289A8}"/>
              </a:ext>
            </a:extLst>
          </p:cNvPr>
          <p:cNvSpPr txBox="1"/>
          <p:nvPr/>
        </p:nvSpPr>
        <p:spPr>
          <a:xfrm>
            <a:off x="6306536" y="4415351"/>
            <a:ext cx="1096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RP-SMA</a:t>
            </a:r>
          </a:p>
          <a:p>
            <a:r>
              <a:rPr lang="en-US" b="1" dirty="0">
                <a:solidFill>
                  <a:srgbClr val="7030A0"/>
                </a:solidFill>
              </a:rPr>
              <a:t>    </a:t>
            </a:r>
            <a:r>
              <a:rPr lang="en-US" b="1" dirty="0" err="1">
                <a:solidFill>
                  <a:srgbClr val="7030A0"/>
                </a:solidFill>
              </a:rPr>
              <a:t>Wifi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E0945DC-A31E-4A77-85F8-E955FF315585}"/>
              </a:ext>
            </a:extLst>
          </p:cNvPr>
          <p:cNvSpPr txBox="1"/>
          <p:nvPr/>
        </p:nvSpPr>
        <p:spPr>
          <a:xfrm>
            <a:off x="1709704" y="4465532"/>
            <a:ext cx="1328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CrazyRadio</a:t>
            </a:r>
          </a:p>
          <a:p>
            <a:r>
              <a:rPr lang="en-US" b="1" dirty="0"/>
              <a:t>    2.4GHz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E24D0B-6A9B-415F-A029-B1901F9D45E6}"/>
              </a:ext>
            </a:extLst>
          </p:cNvPr>
          <p:cNvSpPr txBox="1"/>
          <p:nvPr/>
        </p:nvSpPr>
        <p:spPr>
          <a:xfrm>
            <a:off x="7394309" y="4456046"/>
            <a:ext cx="1328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CrazyRadio</a:t>
            </a:r>
            <a:endParaRPr lang="en-US" b="1" dirty="0"/>
          </a:p>
          <a:p>
            <a:r>
              <a:rPr lang="en-US" b="1" dirty="0"/>
              <a:t>    2.4GHz</a:t>
            </a:r>
          </a:p>
        </p:txBody>
      </p:sp>
    </p:spTree>
    <p:extLst>
      <p:ext uri="{BB962C8B-B14F-4D97-AF65-F5344CB8AC3E}">
        <p14:creationId xmlns:p14="http://schemas.microsoft.com/office/powerpoint/2010/main" val="20387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6" grpId="0"/>
      <p:bldP spid="40" grpId="0"/>
      <p:bldP spid="227" grpId="0"/>
      <p:bldP spid="42" grpId="0"/>
      <p:bldP spid="228" grpId="0"/>
      <p:bldP spid="229" grpId="0"/>
      <p:bldP spid="45" grpId="0"/>
      <p:bldP spid="230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68713A-7587-4825-BC49-CED45141B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0" y="557209"/>
            <a:ext cx="5575300" cy="41814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803F33-82FE-4AE8-B5CA-1A1C1D6AE2AA}"/>
              </a:ext>
            </a:extLst>
          </p:cNvPr>
          <p:cNvCxnSpPr>
            <a:cxnSpLocks/>
          </p:cNvCxnSpPr>
          <p:nvPr/>
        </p:nvCxnSpPr>
        <p:spPr>
          <a:xfrm flipV="1">
            <a:off x="4745941" y="4147143"/>
            <a:ext cx="0" cy="4877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60EBAB-0BB7-4CA7-807C-5CBCC8A2FC0E}"/>
              </a:ext>
            </a:extLst>
          </p:cNvPr>
          <p:cNvSpPr txBox="1"/>
          <p:nvPr/>
        </p:nvSpPr>
        <p:spPr>
          <a:xfrm>
            <a:off x="4358417" y="4693230"/>
            <a:ext cx="927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Battery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6154A5-BA52-49B4-AC73-2E737B1B6A4B}"/>
              </a:ext>
            </a:extLst>
          </p:cNvPr>
          <p:cNvCxnSpPr>
            <a:cxnSpLocks/>
          </p:cNvCxnSpPr>
          <p:nvPr/>
        </p:nvCxnSpPr>
        <p:spPr>
          <a:xfrm flipH="1" flipV="1">
            <a:off x="6780537" y="3931979"/>
            <a:ext cx="955154" cy="459016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E9B20A-F1A0-4AA7-B0FF-46A4CAFAA9BA}"/>
              </a:ext>
            </a:extLst>
          </p:cNvPr>
          <p:cNvCxnSpPr>
            <a:cxnSpLocks/>
          </p:cNvCxnSpPr>
          <p:nvPr/>
        </p:nvCxnSpPr>
        <p:spPr>
          <a:xfrm flipH="1">
            <a:off x="6882073" y="2802885"/>
            <a:ext cx="57996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C0CAB1-7DB6-4396-8D2F-46BFF93CE61D}"/>
              </a:ext>
            </a:extLst>
          </p:cNvPr>
          <p:cNvCxnSpPr>
            <a:cxnSpLocks/>
          </p:cNvCxnSpPr>
          <p:nvPr/>
        </p:nvCxnSpPr>
        <p:spPr>
          <a:xfrm flipH="1">
            <a:off x="6493137" y="1753883"/>
            <a:ext cx="96890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4FB5C0-180D-49BB-99B8-1CC0AABDD0BB}"/>
              </a:ext>
            </a:extLst>
          </p:cNvPr>
          <p:cNvCxnSpPr>
            <a:cxnSpLocks/>
          </p:cNvCxnSpPr>
          <p:nvPr/>
        </p:nvCxnSpPr>
        <p:spPr>
          <a:xfrm flipH="1">
            <a:off x="6445379" y="759390"/>
            <a:ext cx="1064415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06BD4B-4A51-48E6-97C1-14662118B189}"/>
              </a:ext>
            </a:extLst>
          </p:cNvPr>
          <p:cNvCxnSpPr>
            <a:cxnSpLocks/>
          </p:cNvCxnSpPr>
          <p:nvPr/>
        </p:nvCxnSpPr>
        <p:spPr>
          <a:xfrm flipH="1">
            <a:off x="5579355" y="498827"/>
            <a:ext cx="292670" cy="23666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7780D7-193A-478D-B82E-3A974212122F}"/>
              </a:ext>
            </a:extLst>
          </p:cNvPr>
          <p:cNvCxnSpPr>
            <a:cxnSpLocks/>
          </p:cNvCxnSpPr>
          <p:nvPr/>
        </p:nvCxnSpPr>
        <p:spPr>
          <a:xfrm>
            <a:off x="4775171" y="423269"/>
            <a:ext cx="0" cy="309424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995E54-2181-4336-B047-0074A54B02D2}"/>
              </a:ext>
            </a:extLst>
          </p:cNvPr>
          <p:cNvCxnSpPr>
            <a:cxnSpLocks/>
          </p:cNvCxnSpPr>
          <p:nvPr/>
        </p:nvCxnSpPr>
        <p:spPr>
          <a:xfrm>
            <a:off x="3551209" y="526188"/>
            <a:ext cx="366652" cy="356905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95AF58-7796-4B46-BC0F-FD40391C623A}"/>
              </a:ext>
            </a:extLst>
          </p:cNvPr>
          <p:cNvCxnSpPr>
            <a:cxnSpLocks/>
          </p:cNvCxnSpPr>
          <p:nvPr/>
        </p:nvCxnSpPr>
        <p:spPr>
          <a:xfrm>
            <a:off x="1635241" y="686553"/>
            <a:ext cx="1434608" cy="0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87FDE2-3D1E-470B-B690-7A6087703D9E}"/>
              </a:ext>
            </a:extLst>
          </p:cNvPr>
          <p:cNvCxnSpPr>
            <a:cxnSpLocks/>
          </p:cNvCxnSpPr>
          <p:nvPr/>
        </p:nvCxnSpPr>
        <p:spPr>
          <a:xfrm flipV="1">
            <a:off x="1681962" y="2100955"/>
            <a:ext cx="2723183" cy="153017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290CFB-9014-4748-A030-32ACC4522F43}"/>
              </a:ext>
            </a:extLst>
          </p:cNvPr>
          <p:cNvCxnSpPr>
            <a:cxnSpLocks/>
          </p:cNvCxnSpPr>
          <p:nvPr/>
        </p:nvCxnSpPr>
        <p:spPr>
          <a:xfrm flipV="1">
            <a:off x="1568496" y="1633743"/>
            <a:ext cx="2499939" cy="277928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076E03FB-90E2-46C5-9EBB-D27A88CEFF3A}"/>
              </a:ext>
            </a:extLst>
          </p:cNvPr>
          <p:cNvSpPr txBox="1"/>
          <p:nvPr/>
        </p:nvSpPr>
        <p:spPr>
          <a:xfrm>
            <a:off x="7749548" y="4287776"/>
            <a:ext cx="62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GPS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48271A5-541A-4F76-AF85-D605F880F2BB}"/>
              </a:ext>
            </a:extLst>
          </p:cNvPr>
          <p:cNvSpPr txBox="1"/>
          <p:nvPr/>
        </p:nvSpPr>
        <p:spPr>
          <a:xfrm>
            <a:off x="7509794" y="2647946"/>
            <a:ext cx="955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27B00"/>
                </a:solidFill>
              </a:rPr>
              <a:t>Ethernet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8ABE7DA-980B-4C5E-864A-12771B42A4E8}"/>
              </a:ext>
            </a:extLst>
          </p:cNvPr>
          <p:cNvSpPr txBox="1"/>
          <p:nvPr/>
        </p:nvSpPr>
        <p:spPr>
          <a:xfrm>
            <a:off x="7508759" y="1464565"/>
            <a:ext cx="1260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Raspberry Pi 3B+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130F2CA-5B28-4822-9275-44701B1C9FE1}"/>
              </a:ext>
            </a:extLst>
          </p:cNvPr>
          <p:cNvSpPr txBox="1"/>
          <p:nvPr/>
        </p:nvSpPr>
        <p:spPr>
          <a:xfrm>
            <a:off x="687497" y="532664"/>
            <a:ext cx="114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49F"/>
                </a:solidFill>
              </a:rPr>
              <a:t>SMA (RX)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3B6E21-B73B-4ED7-BFB1-63248BB4DB30}"/>
              </a:ext>
            </a:extLst>
          </p:cNvPr>
          <p:cNvSpPr txBox="1"/>
          <p:nvPr/>
        </p:nvSpPr>
        <p:spPr>
          <a:xfrm>
            <a:off x="7567437" y="605501"/>
            <a:ext cx="1143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6A200"/>
                </a:solidFill>
              </a:rPr>
              <a:t>SMA (TX)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7A73C1A3-E99B-489E-B5A2-E4CFD5154B30}"/>
              </a:ext>
            </a:extLst>
          </p:cNvPr>
          <p:cNvSpPr txBox="1"/>
          <p:nvPr/>
        </p:nvSpPr>
        <p:spPr>
          <a:xfrm>
            <a:off x="165013" y="3631129"/>
            <a:ext cx="1781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B48900"/>
                </a:solidFill>
              </a:rPr>
              <a:t>Top: </a:t>
            </a:r>
            <a:r>
              <a:rPr lang="en-US" b="1" dirty="0" err="1">
                <a:solidFill>
                  <a:srgbClr val="B48900"/>
                </a:solidFill>
              </a:rPr>
              <a:t>CrazyRadio</a:t>
            </a:r>
            <a:endParaRPr lang="en-US" b="1" dirty="0">
              <a:solidFill>
                <a:srgbClr val="B48900"/>
              </a:solidFill>
            </a:endParaRPr>
          </a:p>
          <a:p>
            <a:r>
              <a:rPr lang="en-US" b="1" dirty="0">
                <a:solidFill>
                  <a:srgbClr val="B48900"/>
                </a:solidFill>
              </a:rPr>
              <a:t>Bot: HDMI Touch </a:t>
            </a:r>
          </a:p>
          <a:p>
            <a:r>
              <a:rPr lang="en-US" b="1" dirty="0">
                <a:solidFill>
                  <a:srgbClr val="B48900"/>
                </a:solidFill>
              </a:rPr>
              <a:t>        Screen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99454EA-D52E-4EC7-8385-BC86B66EE3BB}"/>
              </a:ext>
            </a:extLst>
          </p:cNvPr>
          <p:cNvSpPr txBox="1"/>
          <p:nvPr/>
        </p:nvSpPr>
        <p:spPr>
          <a:xfrm>
            <a:off x="364366" y="1633743"/>
            <a:ext cx="178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Top: RTL-SDR</a:t>
            </a: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Bot: </a:t>
            </a:r>
            <a:r>
              <a:rPr lang="en-U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Wifi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7C91EA00-C09B-44DD-A9C7-A4F79FC594D2}"/>
              </a:ext>
            </a:extLst>
          </p:cNvPr>
          <p:cNvSpPr txBox="1"/>
          <p:nvPr/>
        </p:nvSpPr>
        <p:spPr>
          <a:xfrm>
            <a:off x="3203420" y="245485"/>
            <a:ext cx="734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SPST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B6BC8A48-C789-472B-93F5-F13FD1E7FF0F}"/>
              </a:ext>
            </a:extLst>
          </p:cNvPr>
          <p:cNvSpPr txBox="1"/>
          <p:nvPr/>
        </p:nvSpPr>
        <p:spPr>
          <a:xfrm>
            <a:off x="4073376" y="191050"/>
            <a:ext cx="140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Wifi</a:t>
            </a:r>
            <a:r>
              <a:rPr lang="en-US" b="1" dirty="0">
                <a:solidFill>
                  <a:srgbClr val="00B0F0"/>
                </a:solidFill>
              </a:rPr>
              <a:t> (RP-SMA)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5297468-62FF-45AF-BF77-75675B1594B1}"/>
              </a:ext>
            </a:extLst>
          </p:cNvPr>
          <p:cNvSpPr txBox="1"/>
          <p:nvPr/>
        </p:nvSpPr>
        <p:spPr>
          <a:xfrm>
            <a:off x="5791200" y="245485"/>
            <a:ext cx="1267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CrazyRadio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7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7" grpId="0"/>
      <p:bldP spid="228" grpId="0"/>
      <p:bldP spid="229" grpId="0"/>
      <p:bldP spid="230" grpId="0"/>
      <p:bldP spid="42" grpId="0"/>
      <p:bldP spid="231" grpId="0"/>
      <p:bldP spid="45" grpId="0"/>
      <p:bldP spid="234" grpId="0"/>
      <p:bldP spid="236" grpId="0"/>
      <p:bldP spid="2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Printables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1FCB2-6175-4104-BC7C-3F04AF36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7" y="1467907"/>
            <a:ext cx="3131627" cy="1917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4F9503-0B85-4D9A-8770-CCB671178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911" y="1467907"/>
            <a:ext cx="3131627" cy="2114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0DF13-C67C-4784-A7CE-925800841E82}"/>
              </a:ext>
            </a:extLst>
          </p:cNvPr>
          <p:cNvSpPr txBox="1"/>
          <p:nvPr/>
        </p:nvSpPr>
        <p:spPr>
          <a:xfrm>
            <a:off x="477982" y="3906982"/>
            <a:ext cx="2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Backplane</a:t>
            </a:r>
          </a:p>
          <a:p>
            <a:r>
              <a:rPr lang="en-US" dirty="0"/>
              <a:t>6 </a:t>
            </a:r>
            <a:r>
              <a:rPr lang="en-US" dirty="0" err="1"/>
              <a:t>hr</a:t>
            </a:r>
            <a:r>
              <a:rPr lang="en-US" dirty="0"/>
              <a:t> print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7F1E4-AD50-4CB4-A239-5157CBED3DC1}"/>
              </a:ext>
            </a:extLst>
          </p:cNvPr>
          <p:cNvSpPr txBox="1"/>
          <p:nvPr/>
        </p:nvSpPr>
        <p:spPr>
          <a:xfrm>
            <a:off x="5520536" y="3906982"/>
            <a:ext cx="2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Exterior back</a:t>
            </a:r>
          </a:p>
          <a:p>
            <a:r>
              <a:rPr lang="en-US" dirty="0"/>
              <a:t>15 </a:t>
            </a:r>
            <a:r>
              <a:rPr lang="en-US" dirty="0" err="1"/>
              <a:t>hr</a:t>
            </a:r>
            <a:r>
              <a:rPr lang="en-US" dirty="0"/>
              <a:t> print</a:t>
            </a:r>
          </a:p>
        </p:txBody>
      </p:sp>
    </p:spTree>
    <p:extLst>
      <p:ext uri="{BB962C8B-B14F-4D97-AF65-F5344CB8AC3E}">
        <p14:creationId xmlns:p14="http://schemas.microsoft.com/office/powerpoint/2010/main" val="423494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Printables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DF13-C67C-4784-A7CE-925800841E82}"/>
              </a:ext>
            </a:extLst>
          </p:cNvPr>
          <p:cNvSpPr txBox="1"/>
          <p:nvPr/>
        </p:nvSpPr>
        <p:spPr>
          <a:xfrm>
            <a:off x="819150" y="3645372"/>
            <a:ext cx="182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Battery retaining bar</a:t>
            </a:r>
          </a:p>
          <a:p>
            <a:r>
              <a:rPr lang="en-US" dirty="0"/>
              <a:t>30 min print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7F1E4-AD50-4CB4-A239-5157CBED3DC1}"/>
              </a:ext>
            </a:extLst>
          </p:cNvPr>
          <p:cNvSpPr txBox="1"/>
          <p:nvPr/>
        </p:nvSpPr>
        <p:spPr>
          <a:xfrm>
            <a:off x="6980458" y="3645372"/>
            <a:ext cx="1531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LCD Backplane</a:t>
            </a:r>
          </a:p>
          <a:p>
            <a:r>
              <a:rPr lang="en-US" dirty="0"/>
              <a:t>5 </a:t>
            </a:r>
            <a:r>
              <a:rPr lang="en-US" dirty="0" err="1"/>
              <a:t>hr</a:t>
            </a:r>
            <a:r>
              <a:rPr lang="en-US" dirty="0"/>
              <a:t> print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E0188-76CC-4BE2-BFCD-E042CE5B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2" y="2207219"/>
            <a:ext cx="2292927" cy="729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5DAFAD-9C6C-443D-9976-DAF63156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63" y="1932464"/>
            <a:ext cx="2173987" cy="127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498AF-4F7F-4756-A11F-E2C12C27B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672" y="1735538"/>
            <a:ext cx="2822497" cy="1672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38BC10-0BCD-4B54-B02F-BDFCFDE5EE65}"/>
              </a:ext>
            </a:extLst>
          </p:cNvPr>
          <p:cNvSpPr txBox="1"/>
          <p:nvPr/>
        </p:nvSpPr>
        <p:spPr>
          <a:xfrm>
            <a:off x="3769983" y="3645372"/>
            <a:ext cx="1821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Bezel</a:t>
            </a:r>
          </a:p>
          <a:p>
            <a:r>
              <a:rPr lang="en-US" dirty="0"/>
              <a:t>5 </a:t>
            </a:r>
            <a:r>
              <a:rPr lang="en-US" dirty="0" err="1"/>
              <a:t>hr</a:t>
            </a:r>
            <a:r>
              <a:rPr lang="en-US" dirty="0"/>
              <a:t> print</a:t>
            </a:r>
          </a:p>
        </p:txBody>
      </p:sp>
    </p:spTree>
    <p:extLst>
      <p:ext uri="{BB962C8B-B14F-4D97-AF65-F5344CB8AC3E}">
        <p14:creationId xmlns:p14="http://schemas.microsoft.com/office/powerpoint/2010/main" val="3657438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Even the antennas are custom…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72D4D-0F9F-45E4-AFC5-734398A2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83" y="1263287"/>
            <a:ext cx="4694517" cy="3520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85CB0-8365-48C4-BAAD-873DFD829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50159" y="1483764"/>
            <a:ext cx="3771898" cy="28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2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Printables</a:t>
            </a:r>
            <a:r>
              <a:rPr lang="en-US" dirty="0"/>
              <a:t> (Optional)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DF13-C67C-4784-A7CE-925800841E82}"/>
              </a:ext>
            </a:extLst>
          </p:cNvPr>
          <p:cNvSpPr txBox="1"/>
          <p:nvPr/>
        </p:nvSpPr>
        <p:spPr>
          <a:xfrm>
            <a:off x="1260764" y="3383762"/>
            <a:ext cx="2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Antenna case</a:t>
            </a:r>
          </a:p>
          <a:p>
            <a:r>
              <a:rPr lang="en-US" dirty="0"/>
              <a:t>5 </a:t>
            </a:r>
            <a:r>
              <a:rPr lang="en-US" dirty="0" err="1"/>
              <a:t>hr</a:t>
            </a:r>
            <a:r>
              <a:rPr lang="en-US" dirty="0"/>
              <a:t> print (combined)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7F1E4-AD50-4CB4-A239-5157CBED3DC1}"/>
              </a:ext>
            </a:extLst>
          </p:cNvPr>
          <p:cNvSpPr txBox="1"/>
          <p:nvPr/>
        </p:nvSpPr>
        <p:spPr>
          <a:xfrm>
            <a:off x="6628900" y="3383762"/>
            <a:ext cx="299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GPS holder</a:t>
            </a:r>
          </a:p>
          <a:p>
            <a:r>
              <a:rPr lang="en-US" dirty="0"/>
              <a:t>1 </a:t>
            </a:r>
            <a:r>
              <a:rPr lang="en-US" dirty="0" err="1"/>
              <a:t>hr</a:t>
            </a:r>
            <a:r>
              <a:rPr lang="en-US" dirty="0"/>
              <a:t> print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9F2DD2-1B51-4268-A3D8-AC22BB3B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4" y="1499389"/>
            <a:ext cx="2022056" cy="1552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D18A4-69F6-4EB9-922B-ADF574725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927" y="1499389"/>
            <a:ext cx="2506534" cy="1554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CCEAE-F2FA-4F70-B205-0C3F5D179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597" y="1499389"/>
            <a:ext cx="1221540" cy="14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1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want to build one?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F4ED3-4814-42BB-BC82-4C36BAF0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56" y="1131513"/>
            <a:ext cx="3162741" cy="32008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D79EA7-8CAA-4A9F-BD5A-EFB219590302}"/>
              </a:ext>
            </a:extLst>
          </p:cNvPr>
          <p:cNvSpPr txBox="1"/>
          <p:nvPr/>
        </p:nvSpPr>
        <p:spPr>
          <a:xfrm>
            <a:off x="4641273" y="1131513"/>
            <a:ext cx="4114800" cy="304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Raspberry Pi 3B+  (Tx!!)</a:t>
            </a:r>
          </a:p>
          <a:p>
            <a:pPr>
              <a:lnSpc>
                <a:spcPct val="200000"/>
              </a:lnSpc>
            </a:pPr>
            <a:r>
              <a:rPr lang="en-US" dirty="0"/>
              <a:t>Touchscreen</a:t>
            </a:r>
          </a:p>
          <a:p>
            <a:pPr>
              <a:lnSpc>
                <a:spcPct val="200000"/>
              </a:lnSpc>
            </a:pPr>
            <a:r>
              <a:rPr lang="en-US" dirty="0"/>
              <a:t>RTL-SDR (RX)</a:t>
            </a:r>
          </a:p>
          <a:p>
            <a:pPr>
              <a:lnSpc>
                <a:spcPct val="200000"/>
              </a:lnSpc>
            </a:pPr>
            <a:r>
              <a:rPr lang="en-US" dirty="0" err="1"/>
              <a:t>CrazyRadio</a:t>
            </a:r>
            <a:r>
              <a:rPr lang="en-US" dirty="0"/>
              <a:t> (duplex, keyboards/mice)</a:t>
            </a:r>
          </a:p>
          <a:p>
            <a:pPr>
              <a:lnSpc>
                <a:spcPct val="200000"/>
              </a:lnSpc>
            </a:pPr>
            <a:r>
              <a:rPr lang="en-US" dirty="0"/>
              <a:t>SMA stuff</a:t>
            </a:r>
          </a:p>
          <a:p>
            <a:pPr>
              <a:lnSpc>
                <a:spcPct val="200000"/>
              </a:lnSpc>
            </a:pPr>
            <a:r>
              <a:rPr lang="en-US" dirty="0"/>
              <a:t>3d printed stuff</a:t>
            </a:r>
          </a:p>
          <a:p>
            <a:pPr>
              <a:lnSpc>
                <a:spcPct val="200000"/>
              </a:lnSpc>
            </a:pPr>
            <a:r>
              <a:rPr lang="en-US" dirty="0"/>
              <a:t>GPS - optional</a:t>
            </a:r>
          </a:p>
        </p:txBody>
      </p:sp>
    </p:spTree>
    <p:extLst>
      <p:ext uri="{BB962C8B-B14F-4D97-AF65-F5344CB8AC3E}">
        <p14:creationId xmlns:p14="http://schemas.microsoft.com/office/powerpoint/2010/main" val="24247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19150" y="287384"/>
            <a:ext cx="7505700" cy="548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am I?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02920" y="1057600"/>
            <a:ext cx="81381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1" dirty="0"/>
              <a:t>Josh Conway (</a:t>
            </a:r>
            <a:r>
              <a:rPr lang="en-US" sz="1800" spc="-1" dirty="0" err="1"/>
              <a:t>CrankyLinuxUser</a:t>
            </a:r>
            <a:r>
              <a:rPr lang="en-US" sz="1800" spc="-1" dirty="0"/>
              <a:t>)</a:t>
            </a:r>
          </a:p>
          <a:p>
            <a:r>
              <a:rPr lang="en-US" sz="1800" spc="-1" dirty="0"/>
              <a:t>FCC Amateur radio: KC9JEF</a:t>
            </a:r>
            <a:br>
              <a:rPr lang="en-US" sz="1800" dirty="0"/>
            </a:br>
            <a:br>
              <a:rPr lang="en-US" sz="1800" dirty="0"/>
            </a:br>
            <a:r>
              <a:rPr lang="en-US" sz="1800" spc="-1" dirty="0"/>
              <a:t>Facial </a:t>
            </a:r>
            <a:r>
              <a:rPr lang="en-US" sz="1800" spc="-1" dirty="0" err="1"/>
              <a:t>Recog</a:t>
            </a:r>
            <a:r>
              <a:rPr lang="en-US" sz="1800" spc="-1" dirty="0"/>
              <a:t> for your ‘Con (CPU bound, no </a:t>
            </a:r>
            <a:r>
              <a:rPr lang="en-US" sz="1800" spc="-1" dirty="0" err="1"/>
              <a:t>gpu</a:t>
            </a:r>
            <a:r>
              <a:rPr lang="en-US" sz="1800" spc="-1" dirty="0"/>
              <a:t>, no internet)</a:t>
            </a:r>
            <a:br>
              <a:rPr lang="en-US" sz="1800" dirty="0"/>
            </a:br>
            <a:r>
              <a:rPr lang="en-US" sz="1800" spc="-1" dirty="0">
                <a:hlinkClick r:id="rId3"/>
              </a:rPr>
              <a:t>https://hackaday.com/2015/03/04/face-recognition-for-your-next-con/</a:t>
            </a:r>
            <a:br>
              <a:rPr lang="en-US" sz="1800" dirty="0"/>
            </a:br>
            <a:br>
              <a:rPr lang="en-US" sz="1800" dirty="0"/>
            </a:br>
            <a:r>
              <a:rPr lang="en-US" sz="1800" spc="-1" dirty="0"/>
              <a:t>Multisite Home/Office/Hackerspace Automation</a:t>
            </a:r>
          </a:p>
          <a:p>
            <a:r>
              <a:rPr lang="en-US" sz="1800" spc="-1" dirty="0">
                <a:hlinkClick r:id="rId4"/>
              </a:rPr>
              <a:t>https://hackaday.io/project/12985-multisite-homeofficehackerspace-automation</a:t>
            </a:r>
            <a:endParaRPr lang="en-US" sz="1800" spc="-1" dirty="0"/>
          </a:p>
          <a:p>
            <a:endParaRPr lang="en-US" sz="1800" spc="-1" dirty="0"/>
          </a:p>
          <a:p>
            <a:r>
              <a:rPr lang="en-US" sz="1800" spc="-1" dirty="0" err="1"/>
              <a:t>Thalmic</a:t>
            </a:r>
            <a:r>
              <a:rPr lang="en-US" sz="1800" spc="-1" dirty="0"/>
              <a:t> Labs(North) Shuts Down Free Developer Access Update: It’s Back Again</a:t>
            </a:r>
            <a:br>
              <a:rPr lang="en-US" sz="1800" dirty="0"/>
            </a:br>
            <a:r>
              <a:rPr lang="en-US" sz="1800" spc="-1" dirty="0">
                <a:hlinkClick r:id="rId5"/>
              </a:rPr>
              <a:t>https://hackaday.com/2014/11/18/thalmic-labs-shuts-down-free-developer-access/</a:t>
            </a: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819150" y="1287263"/>
            <a:ext cx="7505700" cy="2929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SigInt</a:t>
            </a:r>
            <a:r>
              <a:rPr lang="en-US" dirty="0"/>
              <a:t> on a shoestring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Dirty </a:t>
            </a:r>
            <a:r>
              <a:rPr lang="en-US" dirty="0" err="1"/>
              <a:t>SigInt</a:t>
            </a:r>
            <a:r>
              <a:rPr lang="en-US" dirty="0"/>
              <a:t> Deeds Done Dirt Cheap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58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19150" y="271375"/>
            <a:ext cx="7505700" cy="614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Notorious RTL-SDR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957262"/>
            <a:ext cx="2514600" cy="181927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192690"/>
              </p:ext>
            </p:extLst>
          </p:nvPr>
        </p:nvGraphicFramePr>
        <p:xfrm>
          <a:off x="1524000" y="2803366"/>
          <a:ext cx="6096000" cy="1315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477762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99355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Cheap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Easy to obtain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24MHz-1766MHz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2.4MHz Bandwidth (window)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Cheap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Sometimes</a:t>
                      </a:r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 dubious build quality</a:t>
                      </a:r>
                    </a:p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Janky included antennas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330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19150" y="271375"/>
            <a:ext cx="7505700" cy="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ADALM-PLUTO</a:t>
            </a:r>
            <a:endParaRPr dirty="0"/>
          </a:p>
        </p:txBody>
      </p:sp>
      <p:sp>
        <p:nvSpPr>
          <p:cNvPr id="2" name="AutoShape 2" descr="data:image/jpeg;base64,/9j/4AAQSkZJRgABAQAAAQABAAD/2wCEAAkGBxMQEBUSExMTFhUWGBcYGBUYGRgYGhwfGBUWGBgbGBsYHCggGholHhoXITEjJSkuLi4uGh8zODMtNygtLisBCgoKDg0OGxAQGi0mICAtLSswLzAvNS0uNS0tLS0tMC0vLS0tLS0tLy0tLS0tLS0tLS0tKy0tKysyLy0tLS0tMv/AABEIAMUBAAMBIgACEQEDEQH/xAAcAAEAAgMBAQEAAAAAAAAAAAAABgcDBAUIAQL/xABBEAACAQIEBAMFBQcCBAcAAAABAgADEQQFEiEGMUFRByJhEzJxgZEUUqGxwSNCYnKCktHh8BVDwvEWJFNjc6Ky/8QAGgEBAAMBAQEAAAAAAAAAAAAAAAEDBAIFBv/EAC4RAAICAQMCAwcEAwAAAAAAAAABAgMRBBIhMUETUWEiMqGxwdHhBXGR8BQjgf/aAAwDAQACEQMRAD8AvGIiAIiIAiIgCIiAIiIAiIgCIiAIiIAiIgCIiAJ+ajhQWJAAFyTsABzJPafqcPjfBvXy/EU6d9RpkgDmdJDFf6gCvzgH6yfivB4yq9KhXV3Tmu4J7ldQGoeonanlLhzNWw2LFVdmRg679juPgRcH4z1NgcWtaklVDdKiq6n0YAiS0QjPERIJEREAREQBERAEREAREQBERAEREAREQBERAEREAREQBERAEREAREQDzB4mZH9gzKooHkZvaJ20uSbDsAdS/wBMt/wZzoV8EaBPmoHb+R7lfodQ+AE0fHbIfbYNcUo81A2b+RyB+DafqZXvhDn32XH0wxslT9k39Z8p+TafleddUQekIiJySIiIAiIgCJ+dYva4vzt1+k/UAREQBERAEREAREQBERAEREAREQBERAEREAREQBE1swx9LDoalV1RR1J/LufhOHhOO8BUfQK4B/iVlH1IlkKpzWYxbwVzthD3mkdzMsEmIo1KLi6VEZGHowIM8l47CPg8XUoPs9N2Q/0nmPQ8x8RPXdOoGF1IIPIg3H4ShfH7I/ZYuljFHlrrpc/x0wACfUpb+wzlcHfUuHgzOftuBo173YrZ/wCZfK31Iv8AAiduUt4C5956mEY7OPaJ/MuzD5rY/wBMumQyRERIAlf8feISYTVh6BDVreZ/3U5iw7uPw/CcvxH8RhT1YbCtvyeqD9VQ/wDV9O8qnKssr5hXWnSUszfl1JPQDuZ0kQ2b+T4qtXxoak1Q1WYFWBOotzHx3/1nppL2F+fWRfgjgulltMHZ65HmqW5fwpfkv4n6ASmG8hCIickiIiAIiIAiIgCIiAIiIAiIgCIiAIiIAnI4j4ho4GkXqnf91BzY/oPWa/FvFFLAU7mzVCPKn6n0/P8AKgOIc+q42qzuxNzz6D0X0lkK3JnE5qKyzd4s4trY+qWc+Ue6g91fT1M4hxbk3LX9On0n7yzLnxFQUqYFzckk2VVG7O7HZUUbkmbWZ5FWoUkrnS9Cp7lemdVNue24DK2xGlgDcHtPSrfhrbF4POtbse5rgzZVxJXw5Bp1alMj7pJX5qdiPjeSXO+K/wDiuBbC4lU13VqddNtLKebKdtwWBsRseUg2EqKpJYE7HTsrAMNxqVhZl6EHv15H81axZ2fYFiWOkBRcm5sBsB6DYS6U42cWxz69H/JVHdX7jx6di2fC7hujhKmqmy1ahJ/bEFWFP7ukkhT3K89pa08v5fndSkRYnbt/jlLB4e8THWy1DrHY8/8AP5zJL9PT5qln0fD+zNEde1xbHHqun8dS3ajhQWYgAC5JNgAOZJ6CUz4keJntA2GwrWTcPU5F/Rey/ifhz7HiBxR9syx6eFDam0arWJsHBKixvvbckDbp2r/gzw4xWNqhqqPSo3u1RwRcX5ID7x5+n5HFKDg8SWGbozjNZi8o5/CnC+IzStpQWUbu591R3Pc9hzP1I9DcLcM0Muo+zoruba6h95yO/YdhyH1M3Mmymjg6K0aKBUX6k9Sx6k95vThs6SEREgkREQBERAEREAREQBERAEREAREQBERAEj/F3E9PAUidjUI8q/qfT85n4n4gp4GiXYgsfdX9T6SiswxVXMa7O7HTc6m/6V9e/YbSyutzeEVW2xri5SfCOfnWa1MbVZ3Ym53Pf0Hp/wBpoGn0tOzXyxkHl8w9Of0/xM+VUiCGo1gle5ABCi3UWLciSLXHcA7Ez0owVaPLd/jvKfBzsLiKuDqEFalN7Dq1OoAQCAQdipFjpZSDJBh+KmqspqAOU9wIEouCQLsE9x2Y7EqdVhsonyrmdN9QrL7NXDg6EFSk7aQiMhuCfZppCICAtgS1ywbSzfh5Q1MUCX9rpWmtw+uyXrPrAULTVjp3H7rnYLecPEveRdFyj7ryjcxGV4fFLenpV1BLFAUsF0++hACliRYgD3zYWQLIzm+XHD1NBdW2vtcEC5A1Kd1YgXt6j0mzVavQJDqToZ6YY38rIbMKdVbEWPQG1pzq9QuxZiSWJJJNyb9z1nUYtd+Dmc4vtyYpuYGlTsXqHUFO9MOKbkHYMpZSDYkeUb7HlzmpafJ2zhM28LmFRN73/P6/5kn4d41xOGN6bkou7UnN0tfe1/d+It85DZs1W00xTHNzqb4D3R+st8bEHv5S7P4HMa25rZw2ekOGeJKOPp6qdwwA1IeYv+YnalL+ERZMWqj3Sr6v7b/mBLonj3KG7MOj7eR6tW/GJ9V38xERKi0REQBERAEREAREQBERAEREAREQBOfnebJhKJqOfgO5/wATaxmKWkhdzZVFz/vvKK444nfG1tK8r2UdAB1PoPxM6hFyeDmUlFZZo8QZvVzDEHzEDmT90dLfxHp25zaw6KihVFlHITRwlIUlsPiSeZPUmbWVY1WraRcAWHtOgJOxUDdiO+1iQd+nq1wVS9T5zU3S1M+PdX9z/wBNLPs5bCVAnsGqCwJYEgKSSNJ8p8wsPrbmDOXiuJ6LbVKFX+ZQD+Jtf5ztZvkuvEIMRTrnDIxICUjUDWJHnNJyyXtt5T5TzBJA6b8L4GmKdbCUcVqC3elTBYkNqCl6eIbWAShIsN9LDYi4yz1M1Lrx+xto0Fcor2fax5/Xpn4HKweId6Suv7aiwNkqDe197djtsenQT8UVBLLRqPRLaQabsVDHa+4FrcgAbnnew571DEKTosUYc6bKVYfIz918OrizAH8/rNcFCccxZinddRPZdFr9+uPr8jWxePdqifbqbutMXUXa7HZiCxe1nNi5sTYBRpAGn8Y3KadYUnojT7QFnYi1JFQtrd9JYI3L9mpNgBteoFXN9neiSEIenfem9txztci3U9uZmthhTDNYtQq8hc+QgkDS1xuLbtfY9BbacuLia67oWd8/M41XLKqoKhpsEKhtVrizEhS1vdBsbarXFiNiJqESXU8ZVosfbgkNqZqgGvU7Jope2uQHRFJtS2Fm3B908XOKlN3BpjYKAzaVTWwuWfQvlQb2AHRQTuTCbZ1JJdDlCZ8FTLNczX5naSPh7LjVqKii5JAt3ubAfM7TLfZue1dEbqK9scvqyyfCrKCpauRYBdI9SbH8AP8A7+kseaeUYEYeilIfujc9zzJ+t5uTI3k0pCIiQSIiIAnxmtPs1cZUt1AA3N/89IIZsg3n2cipihQR6lR7KupyeVlALfgPrb1lVYTxcxS1iz06dSkSf2dijqL7WcXBIG243t0k4GS7Ikd4b40wePsKVTTU60X8r/IcmHqpMkUgkREQBERAE+E2n2QXxE4rFBGw9M+cjz26X5L8TzPpbvJSyGRrxK4u9oxo0z5F7cyeX1PISD4SjpuW948/Tso9B+Mw02NVzUO430+vdv0HpebAeelp6tq3M8fXXb/9a6dzPf8A7TscJYeiXYhk1qSfZg7g2ALEc/TsN5GMzxRp0yVBvyva+nuT+nraRaniijLs5BNwy7uHDHkQQSbdiNzzNt41N23hdSrR6Vz9pvg9B0csesLAFQf3uX07zc/4DTNH2VYCqrAgagLgG9yL33v05A7+sg3CvG2Kw4C401atNqaPSLUSaraiotrUhTbz3LC9xa/WSTEce0xf2dGsx7VCiAf26jMkcz6G6UVVyxm+Q4gqDTpUMQ4QIHd/ZnawDFVTzNYb2qKD2EiARk8lTd18rbAbjY7DlvNrMuI8RXfUXNMbgLTYoN+9jdj8flab/C3DwxQLM1lvYAek2QfhR3TZ5lsP8ieyuOH154/Jyn5/IfkJiq0lYWYA/wC+naSTifh5cOutCbDmCQdhYbGRsPL67Y2LKMWo086Z4l+5p1MG6qVpuwU80J2+X+9+sjmPcqSnIjn/AIkjzfMPYpt77bKPzJ9BIrh6Zdrnfe9/zlOosUVhdWep+nV2T9ufRdDZwGHvuZcPhbkNr4hh7uy/zEbn5A2+JPaQXhjJ2r1kpoN2Nh2HUsfQC5Pwt1l9Zfg1oUlpIPKgsO57k9yTck9zPOk8Hso2IiJwdCIiAIiIAmLEYdXFiJliAVr4xZkaGFTDqd65Nz/DT0kj6lfkDKcVbCepMfgKWIQ061NKiH91gCPjvyPrK34m8Jla74J9B/8ARqElT/K/Mf1X+InSZGCoW/LcfEcpP+APEmrQqLRxlVnoHYVH3an03bmy+rXtIXnmV18G2jEUjSbpr2U99LDytt2JnN1C1wRaSQessNiEqKHRldWFwykMCO4I2MyTy3w1xVXy+uj0WfRqHtKQPlcE73B8uq197bT0Hwvxpg8xH7CqNdrmk/lqAXtfSeY9RcTlokkMREgk4fF/ESYDDmo27m4przubXuf4RzP06zz1mGPNd7sx85LMx5ksbt8zyls+KdLXWohjZBTck/1C/wCSypMYgLG3LpPV02kjKpWMw26hqbgjqZdXWkHbUyuAoRQisrb3Ia5GkCykEXN+kze0p13JbTROnawJUtfbV91bfE3vzvI6KjJ/jpOhgM2ZQ6o2j2i6HG3mUkG1yO4HKx2l8oYMLhJLnlG5i8HUpW1C1+R2IPI7EGcp8vDEm9ieq23Pci2/1m57Q2C3NhewubC/Ow5CbeX4P2oYllVUK6iTbZr8r7X8p5kdPUimdUJNSn2Fd9kIuuvo+e3b1OXgcCVN3bUFJ0LckC4AZrHYMeXwH06ImOoAGIBBAJAI5Gx5i4G3ygPLIRUFiJltbseZGYGdHK84q4c+RrA816Tlgz9Lubd51JKSxIpjure6Lwzt5tnlauSrt5QeQ2vbvOVXxQpqWbkPx7ATHVqgamJsNzI9jsYareg90fqfUyuThTHhGimmzVWZm+F1+x+cTWatULHr+A6ATrZfhLf5/Wa+XYPqZYfAHDX2mtrcfsaRBbszc1T1A5t8h1M82Um3uZ9BGKilFdiYeHeQfZ6Pt3W1SoPKDzVNiAexY2Y/0jpJfESpvJYIiJAEREAREQBERAETnZ/ndHA0GxFdtKL8yT0CjqT2lZUK2acRXZGOBwBNg/OpUF7HTuL/AB2A6X3k4BPs54ty/D+WviKII/dJDH6C9jITxHnvD2PFqtRVe1hVpjS4+YHmHowIkgybwryzDDzUPbv1eufaE+uk+QfITs1ODMuYWOAwdv8A4af6LHBBT6cGZTWpkUM3ArG9jWCohueWlgpvYWuCfhItnnDGLy91eohC6gaeIpHXTJu2gq45EAAi9jfpLwzDwoyqtcjDeyb71J3T6KDp/CRrEeEmJwuo5dmDqCN6VYeVvRynlYehQycjBl8LPEZatM4fG1rVFYLTq1NgwIHkZ+WsHq1idQ5kS1hKIzvF4vD0hSzbKkqUUGlcThwEKDuHpAoBffSwQHqJk4W4rajpXA4z2tPa2ExIVKgB/dQk+zqEbm1N1P8AAYxkFheJWXGrQWoBcISD6BgLH6gD5ymcXgCCTz+EubKOOsPiS1HEU2oP7rLVB0b2FizAab35VFW99rzVz/gENd8Mbf8Atsf/AMt+h+s9fQa2NcfDnx8jzNZp5ufiQWfPz/vxKPrAiYGsfSS7OMkamxV0KsPSx+nUeokYx2EKb7WnpTqjLmP4M9V/Yx08Sybcx2P6GdOjmJemKWry6i+g294jTfudh3nFD2/wZ9uD6GZJ1NdS9whPpwztgzsZNljYqyUaXtXAZnAfQwAOxW5025bkMbkiw2JidLFsux8w/H6zq5XmZSotSmzK6kHY6W2O4v2PLqJVLODO6nB5kso6OMy401J1AFTZqT3p1l7Eo3Meqk+tpqU6ljftv9N51+KeK6uYFPaJTUU720jc36kne3oNvjtIbj8bq8q+7+f+kr37Y5mFQrJ4h08z7mGN1nSPdH4+p9Jmy3CXNzMGBwtzcyRZVgmdgqKWLGyqOZJ6TBObm8s9euuNcdsTp8PZK+KqrSpjc82tcKo5uf07m0u7K8vTDUVo0xZVHzJ6knqSdzOfwpw+uCo6djUaxqN69AP4R/kztymTyWpCIickiIiAIiIAiIgCCYkW8Ts1bC5ViaiGzsvs0PY1CEv8rk/KAQijS/8AEubOXJOXYJrBelV/1BsSf4bD96W9TQKAqgAAAADYADkAOgkV8LclXB5VQQDeovtWPUmpZhf1C6V/pksksCIiQBERAEh3Enhnl+Nuxpexqn/m0bIT/MttD/MX9ZMYgFLY7gPM8HtSYYqkostrB1HUaKjbL3COb/dmXhbjg5e/2fEmoi32pVgylB19mXAbR2DbdiJck1Myy2jiU9nXpU6qfddQw+jDnOt3mRg5+Y4nBYjCNXqtTagqljUJ90AbkEbg/Dn855m4gzf21d2pArRufZo1tWnoXt+8efYct+Zm3i2KeDZMtwq+zw4/bvTBYg1HJtfUT5VCgheV2va4ErgreWwusgsRk0iuVUJS3NLJkpVwxtyPbpNtsMwG4lleGHhkK1P7XiwyhgfZIDY7gjWfS3Lvz5Wvs8TeHtagGekPbILmyjzfNf1HztPX0usjYttjWfn+TDqISg8xXBVQuPWfQQfQzsCgr3AFmHNCLMPkZzsXhSOU2T067FVeo5wzHVxDFdJO34z7hcOSbmaQptyJnVyNCwIbkp5/p+U8nV0SS3M3UyjnCOpgaF+XL/e0ufgPhb7KgrVV/bMNlP8Ay1PT+Y9fp3vzfDzhHQFxVZbHnSpnp2dh97sOnPna1hTzW+xpSERE5JEREAREQBERAEREASuvHeoRlY9a6X+S1G/MCWLIV4wYA1spq250yj/Q6T+DGSgS7BKBSQDkFUD6CZ5xuDMf9oy7C1erUaer+YKAw+TAidmQBERAEREAREQBOfn2c0sFQevWbSi9tyT0VR1Y9pnzDH0sPTarWdadNRdmY2A/19OspvOs2xHE+JGEwlPRg6bgvWde1xqPUGxOmmDc3u1hylIEIzbF4rOswdqVEvVqm4pqQQqqAoGprCygAEm25HeWBwX4P1EqpWxz0yF39gl2v2DNsB6gXv3k84E4Jo5TSZUPtKrn9pWIsWt7oAudIAt8TufSURkg+AW2E+xEgkjfE/BOFx/mdNFXpVTZr+tucrDibgavhrnTrT763I+fVfnt6y84m3T6+yrh8ryf0Ml2khZyuH6fY8vLl51cgb8hff5ADeWj4c8DEAV8UhAB1JSYWuejMp3sOx59u9mLQUHUFUHvYX+syTrVa7xo7Yxwv5Jo0zreZPIiImA1CIiAIiIAiIgCIiAIiIAmvj8Itek9JxdaisjfBgQZsRAKz8LcyOEq1cor7PTd2ok7Bhe7qL9b+cdwxPSWZIT4h8HtiwuJwxKYmkQykHSW08rHo46X2PI9CNbhfj7Y0ceNFVNmqBSB8aqWDUm+Wk8xYScZIJ/EwYPGU6y6qVRHX7yMGH1EzE23Mgk+xOBm/GmAwl/a4qkCOaqdbf2pciQTMvGhajeyy/CVa9Q8rgn5hKdyw+JWTgFsVKgUFmIAAuSTYAdyTK94r8W8JhT7LDf+arE2UJ7lzsBqA85v0QG/K4kcHBudZyQ2Y4j7NRvf2IszcwdqaHQPi5LCWFwpwLgstF6FK9W29ep56p7+Y+7fsoAkAgOA4LzHO6q4nNqjUaAN0wq+VrdtP/KB6k3fmNtpa+U5XRwlJaNCmtOmvJVFh6k9ST1J3M3IgCIiAIiIAiIgCIiAIiIAiIgCIiAIiIAiIgCIiAIiIAnJz3hvC40D7RRVyPdcXV1/ldSGHyMRAIXi/CRAxbD47E0b/eWnU/Gyt35k85ojwiq1bitmld1v7opgfiztY/KIk5YOtlXg7llEg1FrYgjrWqEj+1NII9DeTfLsto4ZNFClTpL92mqoPooiJANuIiAIiIAiIgCIiAIiIAiIgCIiAIiIAiIgCIiAI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55" y="866775"/>
            <a:ext cx="2490889" cy="192352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933690"/>
              </p:ext>
            </p:extLst>
          </p:nvPr>
        </p:nvGraphicFramePr>
        <p:xfrm>
          <a:off x="1381124" y="2803366"/>
          <a:ext cx="6238876" cy="1742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9438">
                  <a:extLst>
                    <a:ext uri="{9D8B030D-6E8A-4147-A177-3AD203B41FA5}">
                      <a16:colId xmlns:a16="http://schemas.microsoft.com/office/drawing/2014/main" val="347776265"/>
                    </a:ext>
                  </a:extLst>
                </a:gridCol>
                <a:gridCol w="3119438">
                  <a:extLst>
                    <a:ext uri="{9D8B030D-6E8A-4147-A177-3AD203B41FA5}">
                      <a16:colId xmlns:a16="http://schemas.microsoft.com/office/drawing/2014/main" val="2699355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$100-$150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Uber-hackable (dual core Arm with Linux)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70MHz-6GHz (?!)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20MHz Bandwidth (window)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Can run programs on device!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Can be hard to obtain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5mW</a:t>
                      </a:r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bg2"/>
                          </a:solidFill>
                        </a:rPr>
                        <a:t>Tx</a:t>
                      </a:r>
                      <a:endParaRPr lang="en-US" baseline="0" dirty="0">
                        <a:solidFill>
                          <a:schemeClr val="bg2"/>
                        </a:solidFill>
                      </a:endParaRPr>
                    </a:p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Janky included antennas</a:t>
                      </a:r>
                    </a:p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USB2 limits overall bandwidth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330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MQEBUSExMTFhUWGBcYGBUYGRgYGhwfGBUWGBgbGBsYHCggGholHhoXITEjJSkuLi4uGh8zODMtNygtLisBCgoKDg0OGxAQGi0mICAtLSswLzAvNS0uNS0tLS0tMC0vLS0tLS0tLy0tLS0tLS0tLS0tKy0tKysyLy0tLS0tMv/AABEIAMUBAAMBIgACEQEDEQH/xAAcAAEAAgMBAQEAAAAAAAAAAAAABgcDBAUIAQL/xABBEAACAQIEBAMFBQcCBAcAAAABAgADEQQFEiEGMUFRByJhEzJxgZEUUqGxwSNCYnKCktHh8BVDwvEWJFNjc6Ky/8QAGgEBAAMBAQEAAAAAAAAAAAAAAAEDBAIFBv/EAC4RAAICAQMCAwcEAwAAAAAAAAABAgMRBBIhMUETUWEiMqGxwdHhBXGR8BQjgf/aAAwDAQACEQMRAD8AvGIiAIiIAiIgCIiAIiIAiIgCIiAIiIAiIgCIiAJ+ajhQWJAAFyTsABzJPafqcPjfBvXy/EU6d9RpkgDmdJDFf6gCvzgH6yfivB4yq9KhXV3Tmu4J7ldQGoeonanlLhzNWw2LFVdmRg679juPgRcH4z1NgcWtaklVDdKiq6n0YAiS0QjPERIJEREAREQBERAEREAREQBERAEREAREQBERAEREAREQBERAEREAREQDzB4mZH9gzKooHkZvaJ20uSbDsAdS/wBMt/wZzoV8EaBPmoHb+R7lfodQ+AE0fHbIfbYNcUo81A2b+RyB+DafqZXvhDn32XH0wxslT9k39Z8p+TafleddUQekIiJySIiIAiIgCJ+dYva4vzt1+k/UAREQBERAEREAREQBERAEREAREQBERAEREAREQBE1swx9LDoalV1RR1J/LufhOHhOO8BUfQK4B/iVlH1IlkKpzWYxbwVzthD3mkdzMsEmIo1KLi6VEZGHowIM8l47CPg8XUoPs9N2Q/0nmPQ8x8RPXdOoGF1IIPIg3H4ShfH7I/ZYuljFHlrrpc/x0wACfUpb+wzlcHfUuHgzOftuBo173YrZ/wCZfK31Iv8AAiduUt4C5956mEY7OPaJ/MuzD5rY/wBMumQyRERIAlf8feISYTVh6BDVreZ/3U5iw7uPw/CcvxH8RhT1YbCtvyeqD9VQ/wDV9O8qnKssr5hXWnSUszfl1JPQDuZ0kQ2b+T4qtXxoak1Q1WYFWBOotzHx3/1nppL2F+fWRfgjgulltMHZ65HmqW5fwpfkv4n6ASmG8hCIickiIiAIiIAiIgCIiAIiIAiIgCIiAIiIAnI4j4ho4GkXqnf91BzY/oPWa/FvFFLAU7mzVCPKn6n0/P8AKgOIc+q42qzuxNzz6D0X0lkK3JnE5qKyzd4s4trY+qWc+Ue6g91fT1M4hxbk3LX9On0n7yzLnxFQUqYFzckk2VVG7O7HZUUbkmbWZ5FWoUkrnS9Cp7lemdVNue24DK2xGlgDcHtPSrfhrbF4POtbse5rgzZVxJXw5Bp1alMj7pJX5qdiPjeSXO+K/wDiuBbC4lU13VqddNtLKebKdtwWBsRseUg2EqKpJYE7HTsrAMNxqVhZl6EHv15H81axZ2fYFiWOkBRcm5sBsB6DYS6U42cWxz69H/JVHdX7jx6di2fC7hujhKmqmy1ahJ/bEFWFP7ukkhT3K89pa08v5fndSkRYnbt/jlLB4e8THWy1DrHY8/8AP5zJL9PT5qln0fD+zNEde1xbHHqun8dS3ajhQWYgAC5JNgAOZJ6CUz4keJntA2GwrWTcPU5F/Rey/ifhz7HiBxR9syx6eFDam0arWJsHBKixvvbckDbp2r/gzw4xWNqhqqPSo3u1RwRcX5ID7x5+n5HFKDg8SWGbozjNZi8o5/CnC+IzStpQWUbu591R3Pc9hzP1I9DcLcM0Muo+zoruba6h95yO/YdhyH1M3Mmymjg6K0aKBUX6k9Sx6k95vThs6SEREgkREQBERAEREAREQBERAEREAREQBERAEj/F3E9PAUidjUI8q/qfT85n4n4gp4GiXYgsfdX9T6SiswxVXMa7O7HTc6m/6V9e/YbSyutzeEVW2xri5SfCOfnWa1MbVZ3Ym53Pf0Hp/wBpoGn0tOzXyxkHl8w9Of0/xM+VUiCGo1gle5ABCi3UWLciSLXHcA7Ez0owVaPLd/jvKfBzsLiKuDqEFalN7Dq1OoAQCAQdipFjpZSDJBh+KmqspqAOU9wIEouCQLsE9x2Y7EqdVhsonyrmdN9QrL7NXDg6EFSk7aQiMhuCfZppCICAtgS1ywbSzfh5Q1MUCX9rpWmtw+uyXrPrAULTVjp3H7rnYLecPEveRdFyj7ryjcxGV4fFLenpV1BLFAUsF0++hACliRYgD3zYWQLIzm+XHD1NBdW2vtcEC5A1Kd1YgXt6j0mzVavQJDqToZ6YY38rIbMKdVbEWPQG1pzq9QuxZiSWJJJNyb9z1nUYtd+Dmc4vtyYpuYGlTsXqHUFO9MOKbkHYMpZSDYkeUb7HlzmpafJ2zhM28LmFRN73/P6/5kn4d41xOGN6bkou7UnN0tfe1/d+It85DZs1W00xTHNzqb4D3R+st8bEHv5S7P4HMa25rZw2ekOGeJKOPp6qdwwA1IeYv+YnalL+ERZMWqj3Sr6v7b/mBLonj3KG7MOj7eR6tW/GJ9V38xERKi0REQBERAEREAREQBERAEREAREQBOfnebJhKJqOfgO5/wATaxmKWkhdzZVFz/vvKK444nfG1tK8r2UdAB1PoPxM6hFyeDmUlFZZo8QZvVzDEHzEDmT90dLfxHp25zaw6KihVFlHITRwlIUlsPiSeZPUmbWVY1WraRcAWHtOgJOxUDdiO+1iQd+nq1wVS9T5zU3S1M+PdX9z/wBNLPs5bCVAnsGqCwJYEgKSSNJ8p8wsPrbmDOXiuJ6LbVKFX+ZQD+Jtf5ztZvkuvEIMRTrnDIxICUjUDWJHnNJyyXtt5T5TzBJA6b8L4GmKdbCUcVqC3elTBYkNqCl6eIbWAShIsN9LDYi4yz1M1Lrx+xto0Fcor2fax5/Xpn4HKweId6Suv7aiwNkqDe197djtsenQT8UVBLLRqPRLaQabsVDHa+4FrcgAbnnew571DEKTosUYc6bKVYfIz918OrizAH8/rNcFCccxZinddRPZdFr9+uPr8jWxePdqifbqbutMXUXa7HZiCxe1nNi5sTYBRpAGn8Y3KadYUnojT7QFnYi1JFQtrd9JYI3L9mpNgBteoFXN9neiSEIenfem9txztci3U9uZmthhTDNYtQq8hc+QgkDS1xuLbtfY9BbacuLia67oWd8/M41XLKqoKhpsEKhtVrizEhS1vdBsbarXFiNiJqESXU8ZVosfbgkNqZqgGvU7Jope2uQHRFJtS2Fm3B908XOKlN3BpjYKAzaVTWwuWfQvlQb2AHRQTuTCbZ1JJdDlCZ8FTLNczX5naSPh7LjVqKii5JAt3ubAfM7TLfZue1dEbqK9scvqyyfCrKCpauRYBdI9SbH8AP8A7+kseaeUYEYeilIfujc9zzJ+t5uTI3k0pCIiQSIiIAnxmtPs1cZUt1AA3N/89IIZsg3n2cipihQR6lR7KupyeVlALfgPrb1lVYTxcxS1iz06dSkSf2dijqL7WcXBIG243t0k4GS7Ikd4b40wePsKVTTU60X8r/IcmHqpMkUgkREQBERAE+E2n2QXxE4rFBGw9M+cjz26X5L8TzPpbvJSyGRrxK4u9oxo0z5F7cyeX1PISD4SjpuW948/Tso9B+Mw02NVzUO430+vdv0HpebAeelp6tq3M8fXXb/9a6dzPf8A7TscJYeiXYhk1qSfZg7g2ALEc/TsN5GMzxRp0yVBvyva+nuT+nraRaniijLs5BNwy7uHDHkQQSbdiNzzNt41N23hdSrR6Vz9pvg9B0csesLAFQf3uX07zc/4DTNH2VYCqrAgagLgG9yL33v05A7+sg3CvG2Kw4C401atNqaPSLUSaraiotrUhTbz3LC9xa/WSTEce0xf2dGsx7VCiAf26jMkcz6G6UVVyxm+Q4gqDTpUMQ4QIHd/ZnawDFVTzNYb2qKD2EiARk8lTd18rbAbjY7DlvNrMuI8RXfUXNMbgLTYoN+9jdj8flab/C3DwxQLM1lvYAek2QfhR3TZ5lsP8ieyuOH154/Jyn5/IfkJiq0lYWYA/wC+naSTifh5cOutCbDmCQdhYbGRsPL67Y2LKMWo086Z4l+5p1MG6qVpuwU80J2+X+9+sjmPcqSnIjn/AIkjzfMPYpt77bKPzJ9BIrh6Zdrnfe9/zlOosUVhdWep+nV2T9ufRdDZwGHvuZcPhbkNr4hh7uy/zEbn5A2+JPaQXhjJ2r1kpoN2Nh2HUsfQC5Pwt1l9Zfg1oUlpIPKgsO57k9yTck9zPOk8Hso2IiJwdCIiAIiIAmLEYdXFiJliAVr4xZkaGFTDqd65Nz/DT0kj6lfkDKcVbCepMfgKWIQ061NKiH91gCPjvyPrK34m8Jla74J9B/8ARqElT/K/Mf1X+InSZGCoW/LcfEcpP+APEmrQqLRxlVnoHYVH3an03bmy+rXtIXnmV18G2jEUjSbpr2U99LDytt2JnN1C1wRaSQessNiEqKHRldWFwykMCO4I2MyTy3w1xVXy+uj0WfRqHtKQPlcE73B8uq197bT0Hwvxpg8xH7CqNdrmk/lqAXtfSeY9RcTlokkMREgk4fF/ESYDDmo27m4przubXuf4RzP06zz1mGPNd7sx85LMx5ksbt8zyls+KdLXWohjZBTck/1C/wCSypMYgLG3LpPV02kjKpWMw26hqbgjqZdXWkHbUyuAoRQisrb3Ia5GkCykEXN+kze0p13JbTROnawJUtfbV91bfE3vzvI6KjJ/jpOhgM2ZQ6o2j2i6HG3mUkG1yO4HKx2l8oYMLhJLnlG5i8HUpW1C1+R2IPI7EGcp8vDEm9ieq23Pci2/1m57Q2C3NhewubC/Ow5CbeX4P2oYllVUK6iTbZr8r7X8p5kdPUimdUJNSn2Fd9kIuuvo+e3b1OXgcCVN3bUFJ0LckC4AZrHYMeXwH06ImOoAGIBBAJAI5Gx5i4G3ygPLIRUFiJltbseZGYGdHK84q4c+RrA816Tlgz9Lubd51JKSxIpjure6Lwzt5tnlauSrt5QeQ2vbvOVXxQpqWbkPx7ATHVqgamJsNzI9jsYareg90fqfUyuThTHhGimmzVWZm+F1+x+cTWatULHr+A6ATrZfhLf5/Wa+XYPqZYfAHDX2mtrcfsaRBbszc1T1A5t8h1M82Um3uZ9BGKilFdiYeHeQfZ6Pt3W1SoPKDzVNiAexY2Y/0jpJfESpvJYIiJAEREAREQBERAETnZ/ndHA0GxFdtKL8yT0CjqT2lZUK2acRXZGOBwBNg/OpUF7HTuL/AB2A6X3k4BPs54ty/D+WviKII/dJDH6C9jITxHnvD2PFqtRVe1hVpjS4+YHmHowIkgybwryzDDzUPbv1eufaE+uk+QfITs1ODMuYWOAwdv8A4af6LHBBT6cGZTWpkUM3ArG9jWCohueWlgpvYWuCfhItnnDGLy91eohC6gaeIpHXTJu2gq45EAAi9jfpLwzDwoyqtcjDeyb71J3T6KDp/CRrEeEmJwuo5dmDqCN6VYeVvRynlYehQycjBl8LPEZatM4fG1rVFYLTq1NgwIHkZ+WsHq1idQ5kS1hKIzvF4vD0hSzbKkqUUGlcThwEKDuHpAoBffSwQHqJk4W4rajpXA4z2tPa2ExIVKgB/dQk+zqEbm1N1P8AAYxkFheJWXGrQWoBcISD6BgLH6gD5ymcXgCCTz+EubKOOsPiS1HEU2oP7rLVB0b2FizAab35VFW99rzVz/gENd8Mbf8Atsf/AMt+h+s9fQa2NcfDnx8jzNZp5ufiQWfPz/vxKPrAiYGsfSS7OMkamxV0KsPSx+nUeokYx2EKb7WnpTqjLmP4M9V/Yx08Sybcx2P6GdOjmJemKWry6i+g294jTfudh3nFD2/wZ9uD6GZJ1NdS9whPpwztgzsZNljYqyUaXtXAZnAfQwAOxW5025bkMbkiw2JidLFsux8w/H6zq5XmZSotSmzK6kHY6W2O4v2PLqJVLODO6nB5kso6OMy401J1AFTZqT3p1l7Eo3Meqk+tpqU6ljftv9N51+KeK6uYFPaJTUU720jc36kne3oNvjtIbj8bq8q+7+f+kr37Y5mFQrJ4h08z7mGN1nSPdH4+p9Jmy3CXNzMGBwtzcyRZVgmdgqKWLGyqOZJ6TBObm8s9euuNcdsTp8PZK+KqrSpjc82tcKo5uf07m0u7K8vTDUVo0xZVHzJ6knqSdzOfwpw+uCo6djUaxqN69AP4R/kztymTyWpCIickiIiAIiIAiIgCCYkW8Ts1bC5ViaiGzsvs0PY1CEv8rk/KAQijS/8AEubOXJOXYJrBelV/1BsSf4bD96W9TQKAqgAAAADYADkAOgkV8LclXB5VQQDeovtWPUmpZhf1C6V/pksksCIiQBERAEh3Enhnl+Nuxpexqn/m0bIT/MttD/MX9ZMYgFLY7gPM8HtSYYqkostrB1HUaKjbL3COb/dmXhbjg5e/2fEmoi32pVgylB19mXAbR2DbdiJck1Myy2jiU9nXpU6qfddQw+jDnOt3mRg5+Y4nBYjCNXqtTagqljUJ90AbkEbg/Dn855m4gzf21d2pArRufZo1tWnoXt+8efYct+Zm3i2KeDZMtwq+zw4/bvTBYg1HJtfUT5VCgheV2va4ErgreWwusgsRk0iuVUJS3NLJkpVwxtyPbpNtsMwG4lleGHhkK1P7XiwyhgfZIDY7gjWfS3Lvz5Wvs8TeHtagGekPbILmyjzfNf1HztPX0usjYttjWfn+TDqISg8xXBVQuPWfQQfQzsCgr3AFmHNCLMPkZzsXhSOU2T067FVeo5wzHVxDFdJO34z7hcOSbmaQptyJnVyNCwIbkp5/p+U8nV0SS3M3UyjnCOpgaF+XL/e0ufgPhb7KgrVV/bMNlP8Ay1PT+Y9fp3vzfDzhHQFxVZbHnSpnp2dh97sOnPna1hTzW+xpSERE5JEREAREQBERAEREASuvHeoRlY9a6X+S1G/MCWLIV4wYA1spq250yj/Q6T+DGSgS7BKBSQDkFUD6CZ5xuDMf9oy7C1erUaer+YKAw+TAidmQBERAEREAREQBOfn2c0sFQevWbSi9tyT0VR1Y9pnzDH0sPTarWdadNRdmY2A/19OspvOs2xHE+JGEwlPRg6bgvWde1xqPUGxOmmDc3u1hylIEIzbF4rOswdqVEvVqm4pqQQqqAoGprCygAEm25HeWBwX4P1EqpWxz0yF39gl2v2DNsB6gXv3k84E4Jo5TSZUPtKrn9pWIsWt7oAudIAt8TufSURkg+AW2E+xEgkjfE/BOFx/mdNFXpVTZr+tucrDibgavhrnTrT763I+fVfnt6y84m3T6+yrh8ryf0Ml2khZyuH6fY8vLl51cgb8hff5ADeWj4c8DEAV8UhAB1JSYWuejMp3sOx59u9mLQUHUFUHvYX+syTrVa7xo7Yxwv5Jo0zreZPIiImA1CIiAIiIAiIgCIiAIiIAmvj8Itek9JxdaisjfBgQZsRAKz8LcyOEq1cor7PTd2ok7Bhe7qL9b+cdwxPSWZIT4h8HtiwuJwxKYmkQykHSW08rHo46X2PI9CNbhfj7Y0ceNFVNmqBSB8aqWDUm+Wk8xYScZIJ/EwYPGU6y6qVRHX7yMGH1EzE23Mgk+xOBm/GmAwl/a4qkCOaqdbf2pciQTMvGhajeyy/CVa9Q8rgn5hKdyw+JWTgFsVKgUFmIAAuSTYAdyTK94r8W8JhT7LDf+arE2UJ7lzsBqA85v0QG/K4kcHBudZyQ2Y4j7NRvf2IszcwdqaHQPi5LCWFwpwLgstF6FK9W29ep56p7+Y+7fsoAkAgOA4LzHO6q4nNqjUaAN0wq+VrdtP/KB6k3fmNtpa+U5XRwlJaNCmtOmvJVFh6k9ST1J3M3IgCIiAIiIAiIgCIiAIiIAiIgCIiAIiIAiIgCIiAIiIAnJz3hvC40D7RRVyPdcXV1/ldSGHyMRAIXi/CRAxbD47E0b/eWnU/Gyt35k85ojwiq1bitmld1v7opgfiztY/KIk5YOtlXg7llEg1FrYgjrWqEj+1NII9DeTfLsto4ZNFClTpL92mqoPooiJANuIiAIiIAiIgCIiAIiIAiIgCIiAIiIAiIgCIiAI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511175"/>
              </p:ext>
            </p:extLst>
          </p:nvPr>
        </p:nvGraphicFramePr>
        <p:xfrm>
          <a:off x="1381124" y="2803366"/>
          <a:ext cx="6238876" cy="1315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9438">
                  <a:extLst>
                    <a:ext uri="{9D8B030D-6E8A-4147-A177-3AD203B41FA5}">
                      <a16:colId xmlns:a16="http://schemas.microsoft.com/office/drawing/2014/main" val="347776265"/>
                    </a:ext>
                  </a:extLst>
                </a:gridCol>
                <a:gridCol w="3119438">
                  <a:extLst>
                    <a:ext uri="{9D8B030D-6E8A-4147-A177-3AD203B41FA5}">
                      <a16:colId xmlns:a16="http://schemas.microsoft.com/office/drawing/2014/main" val="2699355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~$300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Very well supported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1MHz-6GHz (?!?!)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Sweep Mode – 8GHz/second</a:t>
                      </a:r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Simplex</a:t>
                      </a:r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 (Can </a:t>
                      </a:r>
                      <a:r>
                        <a:rPr lang="en-US" baseline="0" dirty="0" err="1">
                          <a:solidFill>
                            <a:schemeClr val="bg2"/>
                          </a:solidFill>
                        </a:rPr>
                        <a:t>Tx</a:t>
                      </a:r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 or Rx, not at the same time)</a:t>
                      </a:r>
                    </a:p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8 bit IQ</a:t>
                      </a:r>
                    </a:p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33080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74529"/>
            <a:ext cx="2128837" cy="2128837"/>
          </a:xfrm>
          <a:prstGeom prst="rect">
            <a:avLst/>
          </a:prstGeom>
        </p:spPr>
      </p:pic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19150" y="271375"/>
            <a:ext cx="7505700" cy="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HackRF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244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MQEBUSExMTFhUWGBcYGBUYGRgYGhwfGBUWGBgbGBsYHCggGholHhoXITEjJSkuLi4uGh8zODMtNygtLisBCgoKDg0OGxAQGi0mICAtLSswLzAvNS0uNS0tLS0tMC0vLS0tLS0tLy0tLS0tLS0tLS0tKy0tKysyLy0tLS0tMv/AABEIAMUBAAMBIgACEQEDEQH/xAAcAAEAAgMBAQEAAAAAAAAAAAAABgcDBAUIAQL/xABBEAACAQIEBAMFBQcCBAcAAAABAgADEQQFEiEGMUFRByJhEzJxgZEUUqGxwSNCYnKCktHh8BVDwvEWJFNjc6Ky/8QAGgEBAAMBAQEAAAAAAAAAAAAAAAEDBAIFBv/EAC4RAAICAQMCAwcEAwAAAAAAAAABAgMRBBIhMUETUWEiMqGxwdHhBXGR8BQjgf/aAAwDAQACEQMRAD8AvGIiAIiIAiIgCIiAIiIAiIgCIiAIiIAiIgCIiAJ+ajhQWJAAFyTsABzJPafqcPjfBvXy/EU6d9RpkgDmdJDFf6gCvzgH6yfivB4yq9KhXV3Tmu4J7ldQGoeonanlLhzNWw2LFVdmRg679juPgRcH4z1NgcWtaklVDdKiq6n0YAiS0QjPERIJEREAREQBERAEREAREQBERAEREAREQBERAEREAREQBERAEREAREQDzB4mZH9gzKooHkZvaJ20uSbDsAdS/wBMt/wZzoV8EaBPmoHb+R7lfodQ+AE0fHbIfbYNcUo81A2b+RyB+DafqZXvhDn32XH0wxslT9k39Z8p+TafleddUQekIiJySIiIAiIgCJ+dYva4vzt1+k/UAREQBERAEREAREQBERAEREAREQBERAEREAREQBE1swx9LDoalV1RR1J/LufhOHhOO8BUfQK4B/iVlH1IlkKpzWYxbwVzthD3mkdzMsEmIo1KLi6VEZGHowIM8l47CPg8XUoPs9N2Q/0nmPQ8x8RPXdOoGF1IIPIg3H4ShfH7I/ZYuljFHlrrpc/x0wACfUpb+wzlcHfUuHgzOftuBo173YrZ/wCZfK31Iv8AAiduUt4C5956mEY7OPaJ/MuzD5rY/wBMumQyRERIAlf8feISYTVh6BDVreZ/3U5iw7uPw/CcvxH8RhT1YbCtvyeqD9VQ/wDV9O8qnKssr5hXWnSUszfl1JPQDuZ0kQ2b+T4qtXxoak1Q1WYFWBOotzHx3/1nppL2F+fWRfgjgulltMHZ65HmqW5fwpfkv4n6ASmG8hCIickiIiAIiIAiIgCIiAIiIAiIgCIiAIiIAnI4j4ho4GkXqnf91BzY/oPWa/FvFFLAU7mzVCPKn6n0/P8AKgOIc+q42qzuxNzz6D0X0lkK3JnE5qKyzd4s4trY+qWc+Ue6g91fT1M4hxbk3LX9On0n7yzLnxFQUqYFzckk2VVG7O7HZUUbkmbWZ5FWoUkrnS9Cp7lemdVNue24DK2xGlgDcHtPSrfhrbF4POtbse5rgzZVxJXw5Bp1alMj7pJX5qdiPjeSXO+K/wDiuBbC4lU13VqddNtLKebKdtwWBsRseUg2EqKpJYE7HTsrAMNxqVhZl6EHv15H81axZ2fYFiWOkBRcm5sBsB6DYS6U42cWxz69H/JVHdX7jx6di2fC7hujhKmqmy1ahJ/bEFWFP7ukkhT3K89pa08v5fndSkRYnbt/jlLB4e8THWy1DrHY8/8AP5zJL9PT5qln0fD+zNEde1xbHHqun8dS3ajhQWYgAC5JNgAOZJ6CUz4keJntA2GwrWTcPU5F/Rey/ifhz7HiBxR9syx6eFDam0arWJsHBKixvvbckDbp2r/gzw4xWNqhqqPSo3u1RwRcX5ID7x5+n5HFKDg8SWGbozjNZi8o5/CnC+IzStpQWUbu591R3Pc9hzP1I9DcLcM0Muo+zoruba6h95yO/YdhyH1M3Mmymjg6K0aKBUX6k9Sx6k95vThs6SEREgkREQBERAEREAREQBERAEREAREQBERAEj/F3E9PAUidjUI8q/qfT85n4n4gp4GiXYgsfdX9T6SiswxVXMa7O7HTc6m/6V9e/YbSyutzeEVW2xri5SfCOfnWa1MbVZ3Ym53Pf0Hp/wBpoGn0tOzXyxkHl8w9Of0/xM+VUiCGo1gle5ABCi3UWLciSLXHcA7Ez0owVaPLd/jvKfBzsLiKuDqEFalN7Dq1OoAQCAQdipFjpZSDJBh+KmqspqAOU9wIEouCQLsE9x2Y7EqdVhsonyrmdN9QrL7NXDg6EFSk7aQiMhuCfZppCICAtgS1ywbSzfh5Q1MUCX9rpWmtw+uyXrPrAULTVjp3H7rnYLecPEveRdFyj7ryjcxGV4fFLenpV1BLFAUsF0++hACliRYgD3zYWQLIzm+XHD1NBdW2vtcEC5A1Kd1YgXt6j0mzVavQJDqToZ6YY38rIbMKdVbEWPQG1pzq9QuxZiSWJJJNyb9z1nUYtd+Dmc4vtyYpuYGlTsXqHUFO9MOKbkHYMpZSDYkeUb7HlzmpafJ2zhM28LmFRN73/P6/5kn4d41xOGN6bkou7UnN0tfe1/d+It85DZs1W00xTHNzqb4D3R+st8bEHv5S7P4HMa25rZw2ekOGeJKOPp6qdwwA1IeYv+YnalL+ERZMWqj3Sr6v7b/mBLonj3KG7MOj7eR6tW/GJ9V38xERKi0REQBERAEREAREQBERAEREAREQBOfnebJhKJqOfgO5/wATaxmKWkhdzZVFz/vvKK444nfG1tK8r2UdAB1PoPxM6hFyeDmUlFZZo8QZvVzDEHzEDmT90dLfxHp25zaw6KihVFlHITRwlIUlsPiSeZPUmbWVY1WraRcAWHtOgJOxUDdiO+1iQd+nq1wVS9T5zU3S1M+PdX9z/wBNLPs5bCVAnsGqCwJYEgKSSNJ8p8wsPrbmDOXiuJ6LbVKFX+ZQD+Jtf5ztZvkuvEIMRTrnDIxICUjUDWJHnNJyyXtt5T5TzBJA6b8L4GmKdbCUcVqC3elTBYkNqCl6eIbWAShIsN9LDYi4yz1M1Lrx+xto0Fcor2fax5/Xpn4HKweId6Suv7aiwNkqDe197djtsenQT8UVBLLRqPRLaQabsVDHa+4FrcgAbnnew571DEKTosUYc6bKVYfIz918OrizAH8/rNcFCccxZinddRPZdFr9+uPr8jWxePdqifbqbutMXUXa7HZiCxe1nNi5sTYBRpAGn8Y3KadYUnojT7QFnYi1JFQtrd9JYI3L9mpNgBteoFXN9neiSEIenfem9txztci3U9uZmthhTDNYtQq8hc+QgkDS1xuLbtfY9BbacuLia67oWd8/M41XLKqoKhpsEKhtVrizEhS1vdBsbarXFiNiJqESXU8ZVosfbgkNqZqgGvU7Jope2uQHRFJtS2Fm3B908XOKlN3BpjYKAzaVTWwuWfQvlQb2AHRQTuTCbZ1JJdDlCZ8FTLNczX5naSPh7LjVqKii5JAt3ubAfM7TLfZue1dEbqK9scvqyyfCrKCpauRYBdI9SbH8AP8A7+kseaeUYEYeilIfujc9zzJ+t5uTI3k0pCIiQSIiIAnxmtPs1cZUt1AA3N/89IIZsg3n2cipihQR6lR7KupyeVlALfgPrb1lVYTxcxS1iz06dSkSf2dijqL7WcXBIG243t0k4GS7Ikd4b40wePsKVTTU60X8r/IcmHqpMkUgkREQBERAE+E2n2QXxE4rFBGw9M+cjz26X5L8TzPpbvJSyGRrxK4u9oxo0z5F7cyeX1PISD4SjpuW948/Tso9B+Mw02NVzUO430+vdv0HpebAeelp6tq3M8fXXb/9a6dzPf8A7TscJYeiXYhk1qSfZg7g2ALEc/TsN5GMzxRp0yVBvyva+nuT+nraRaniijLs5BNwy7uHDHkQQSbdiNzzNt41N23hdSrR6Vz9pvg9B0csesLAFQf3uX07zc/4DTNH2VYCqrAgagLgG9yL33v05A7+sg3CvG2Kw4C401atNqaPSLUSaraiotrUhTbz3LC9xa/WSTEce0xf2dGsx7VCiAf26jMkcz6G6UVVyxm+Q4gqDTpUMQ4QIHd/ZnawDFVTzNYb2qKD2EiARk8lTd18rbAbjY7DlvNrMuI8RXfUXNMbgLTYoN+9jdj8flab/C3DwxQLM1lvYAek2QfhR3TZ5lsP8ieyuOH154/Jyn5/IfkJiq0lYWYA/wC+naSTifh5cOutCbDmCQdhYbGRsPL67Y2LKMWo086Z4l+5p1MG6qVpuwU80J2+X+9+sjmPcqSnIjn/AIkjzfMPYpt77bKPzJ9BIrh6Zdrnfe9/zlOosUVhdWep+nV2T9ufRdDZwGHvuZcPhbkNr4hh7uy/zEbn5A2+JPaQXhjJ2r1kpoN2Nh2HUsfQC5Pwt1l9Zfg1oUlpIPKgsO57k9yTck9zPOk8Hso2IiJwdCIiAIiIAmLEYdXFiJliAVr4xZkaGFTDqd65Nz/DT0kj6lfkDKcVbCepMfgKWIQ061NKiH91gCPjvyPrK34m8Jla74J9B/8ARqElT/K/Mf1X+InSZGCoW/LcfEcpP+APEmrQqLRxlVnoHYVH3an03bmy+rXtIXnmV18G2jEUjSbpr2U99LDytt2JnN1C1wRaSQessNiEqKHRldWFwykMCO4I2MyTy3w1xVXy+uj0WfRqHtKQPlcE73B8uq197bT0Hwvxpg8xH7CqNdrmk/lqAXtfSeY9RcTlokkMREgk4fF/ESYDDmo27m4przubXuf4RzP06zz1mGPNd7sx85LMx5ksbt8zyls+KdLXWohjZBTck/1C/wCSypMYgLG3LpPV02kjKpWMw26hqbgjqZdXWkHbUyuAoRQisrb3Ia5GkCykEXN+kze0p13JbTROnawJUtfbV91bfE3vzvI6KjJ/jpOhgM2ZQ6o2j2i6HG3mUkG1yO4HKx2l8oYMLhJLnlG5i8HUpW1C1+R2IPI7EGcp8vDEm9ieq23Pci2/1m57Q2C3NhewubC/Ow5CbeX4P2oYllVUK6iTbZr8r7X8p5kdPUimdUJNSn2Fd9kIuuvo+e3b1OXgcCVN3bUFJ0LckC4AZrHYMeXwH06ImOoAGIBBAJAI5Gx5i4G3ygPLIRUFiJltbseZGYGdHK84q4c+RrA816Tlgz9Lubd51JKSxIpjure6Lwzt5tnlauSrt5QeQ2vbvOVXxQpqWbkPx7ATHVqgamJsNzI9jsYareg90fqfUyuThTHhGimmzVWZm+F1+x+cTWatULHr+A6ATrZfhLf5/Wa+XYPqZYfAHDX2mtrcfsaRBbszc1T1A5t8h1M82Um3uZ9BGKilFdiYeHeQfZ6Pt3W1SoPKDzVNiAexY2Y/0jpJfESpvJYIiJAEREAREQBERAETnZ/ndHA0GxFdtKL8yT0CjqT2lZUK2acRXZGOBwBNg/OpUF7HTuL/AB2A6X3k4BPs54ty/D+WviKII/dJDH6C9jITxHnvD2PFqtRVe1hVpjS4+YHmHowIkgybwryzDDzUPbv1eufaE+uk+QfITs1ODMuYWOAwdv8A4af6LHBBT6cGZTWpkUM3ArG9jWCohueWlgpvYWuCfhItnnDGLy91eohC6gaeIpHXTJu2gq45EAAi9jfpLwzDwoyqtcjDeyb71J3T6KDp/CRrEeEmJwuo5dmDqCN6VYeVvRynlYehQycjBl8LPEZatM4fG1rVFYLTq1NgwIHkZ+WsHq1idQ5kS1hKIzvF4vD0hSzbKkqUUGlcThwEKDuHpAoBffSwQHqJk4W4rajpXA4z2tPa2ExIVKgB/dQk+zqEbm1N1P8AAYxkFheJWXGrQWoBcISD6BgLH6gD5ymcXgCCTz+EubKOOsPiS1HEU2oP7rLVB0b2FizAab35VFW99rzVz/gENd8Mbf8Atsf/AMt+h+s9fQa2NcfDnx8jzNZp5ufiQWfPz/vxKPrAiYGsfSS7OMkamxV0KsPSx+nUeokYx2EKb7WnpTqjLmP4M9V/Yx08Sybcx2P6GdOjmJemKWry6i+g294jTfudh3nFD2/wZ9uD6GZJ1NdS9whPpwztgzsZNljYqyUaXtXAZnAfQwAOxW5025bkMbkiw2JidLFsux8w/H6zq5XmZSotSmzK6kHY6W2O4v2PLqJVLODO6nB5kso6OMy401J1AFTZqT3p1l7Eo3Meqk+tpqU6ljftv9N51+KeK6uYFPaJTUU720jc36kne3oNvjtIbj8bq8q+7+f+kr37Y5mFQrJ4h08z7mGN1nSPdH4+p9Jmy3CXNzMGBwtzcyRZVgmdgqKWLGyqOZJ6TBObm8s9euuNcdsTp8PZK+KqrSpjc82tcKo5uf07m0u7K8vTDUVo0xZVHzJ6knqSdzOfwpw+uCo6djUaxqN69AP4R/kztymTyWpCIickiIiAIiIAiIgCCYkW8Ts1bC5ViaiGzsvs0PY1CEv8rk/KAQijS/8AEubOXJOXYJrBelV/1BsSf4bD96W9TQKAqgAAAADYADkAOgkV8LclXB5VQQDeovtWPUmpZhf1C6V/pksksCIiQBERAEh3Enhnl+Nuxpexqn/m0bIT/MttD/MX9ZMYgFLY7gPM8HtSYYqkostrB1HUaKjbL3COb/dmXhbjg5e/2fEmoi32pVgylB19mXAbR2DbdiJck1Myy2jiU9nXpU6qfddQw+jDnOt3mRg5+Y4nBYjCNXqtTagqljUJ90AbkEbg/Dn855m4gzf21d2pArRufZo1tWnoXt+8efYct+Zm3i2KeDZMtwq+zw4/bvTBYg1HJtfUT5VCgheV2va4ErgreWwusgsRk0iuVUJS3NLJkpVwxtyPbpNtsMwG4lleGHhkK1P7XiwyhgfZIDY7gjWfS3Lvz5Wvs8TeHtagGekPbILmyjzfNf1HztPX0usjYttjWfn+TDqISg8xXBVQuPWfQQfQzsCgr3AFmHNCLMPkZzsXhSOU2T067FVeo5wzHVxDFdJO34z7hcOSbmaQptyJnVyNCwIbkp5/p+U8nV0SS3M3UyjnCOpgaF+XL/e0ufgPhb7KgrVV/bMNlP8Ay1PT+Y9fp3vzfDzhHQFxVZbHnSpnp2dh97sOnPna1hTzW+xpSERE5JEREAREQBERAEREASuvHeoRlY9a6X+S1G/MCWLIV4wYA1spq250yj/Q6T+DGSgS7BKBSQDkFUD6CZ5xuDMf9oy7C1erUaer+YKAw+TAidmQBERAEREAREQBOfn2c0sFQevWbSi9tyT0VR1Y9pnzDH0sPTarWdadNRdmY2A/19OspvOs2xHE+JGEwlPRg6bgvWde1xqPUGxOmmDc3u1hylIEIzbF4rOswdqVEvVqm4pqQQqqAoGprCygAEm25HeWBwX4P1EqpWxz0yF39gl2v2DNsB6gXv3k84E4Jo5TSZUPtKrn9pWIsWt7oAudIAt8TufSURkg+AW2E+xEgkjfE/BOFx/mdNFXpVTZr+tucrDibgavhrnTrT763I+fVfnt6y84m3T6+yrh8ryf0Ml2khZyuH6fY8vLl51cgb8hff5ADeWj4c8DEAV8UhAB1JSYWuejMp3sOx59u9mLQUHUFUHvYX+syTrVa7xo7Yxwv5Jo0zreZPIiImA1CIiAIiIAiIgCIiAIiIAmvj8Itek9JxdaisjfBgQZsRAKz8LcyOEq1cor7PTd2ok7Bhe7qL9b+cdwxPSWZIT4h8HtiwuJwxKYmkQykHSW08rHo46X2PI9CNbhfj7Y0ceNFVNmqBSB8aqWDUm+Wk8xYScZIJ/EwYPGU6y6qVRHX7yMGH1EzE23Mgk+xOBm/GmAwl/a4qkCOaqdbf2pciQTMvGhajeyy/CVa9Q8rgn5hKdyw+JWTgFsVKgUFmIAAuSTYAdyTK94r8W8JhT7LDf+arE2UJ7lzsBqA85v0QG/K4kcHBudZyQ2Y4j7NRvf2IszcwdqaHQPi5LCWFwpwLgstF6FK9W29ep56p7+Y+7fsoAkAgOA4LzHO6q4nNqjUaAN0wq+VrdtP/KB6k3fmNtpa+U5XRwlJaNCmtOmvJVFh6k9ST1J3M3IgCIiAIiIAiIgCIiAIiIAiIgCIiAIiIAiIgCIiAIiIAnJz3hvC40D7RRVyPdcXV1/ldSGHyMRAIXi/CRAxbD47E0b/eWnU/Gyt35k85ojwiq1bitmld1v7opgfiztY/KIk5YOtlXg7llEg1FrYgjrWqEj+1NII9DeTfLsto4ZNFClTpL92mqoPooiJANuIiAIiIAiIgCIiAIiIAiIgCIiAIiIAiIgCIiAIiI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034425"/>
              </p:ext>
            </p:extLst>
          </p:nvPr>
        </p:nvGraphicFramePr>
        <p:xfrm>
          <a:off x="1381124" y="2832862"/>
          <a:ext cx="6238876" cy="1315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9438">
                  <a:extLst>
                    <a:ext uri="{9D8B030D-6E8A-4147-A177-3AD203B41FA5}">
                      <a16:colId xmlns:a16="http://schemas.microsoft.com/office/drawing/2014/main" val="347776265"/>
                    </a:ext>
                  </a:extLst>
                </a:gridCol>
                <a:gridCol w="3119438">
                  <a:extLst>
                    <a:ext uri="{9D8B030D-6E8A-4147-A177-3AD203B41FA5}">
                      <a16:colId xmlns:a16="http://schemas.microsoft.com/office/drawing/2014/main" val="2699355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~$125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Coherent Quad RTL-SDR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24MHz-1.7GHz</a:t>
                      </a:r>
                    </a:p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Toolchain very ‘raw’ because new</a:t>
                      </a:r>
                    </a:p>
                    <a:p>
                      <a:r>
                        <a:rPr lang="en-US" baseline="0" dirty="0">
                          <a:solidFill>
                            <a:schemeClr val="bg2"/>
                          </a:solidFill>
                        </a:rPr>
                        <a:t>8 bit IQ</a:t>
                      </a:r>
                    </a:p>
                    <a:p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33080"/>
                  </a:ext>
                </a:extLst>
              </a:tr>
            </a:tbl>
          </a:graphicData>
        </a:graphic>
      </p:graphicFrame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19150" y="271375"/>
            <a:ext cx="7505700" cy="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KerberosSDR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854A9-7B67-4213-9FA3-E37E1DC5D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548" y="794899"/>
            <a:ext cx="2944904" cy="2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35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20107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Antennas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… Because the default ones aren’t good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Omnidirectional Antennas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A76DD-EF38-49E9-8E63-06438E9E4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89" y="1544894"/>
            <a:ext cx="6116622" cy="2511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0D3D4-7930-4B37-8ADC-1EFB67D28048}"/>
              </a:ext>
            </a:extLst>
          </p:cNvPr>
          <p:cNvSpPr txBox="1"/>
          <p:nvPr/>
        </p:nvSpPr>
        <p:spPr>
          <a:xfrm>
            <a:off x="3844031" y="4252404"/>
            <a:ext cx="125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</a:t>
            </a:r>
          </a:p>
          <a:p>
            <a:pPr algn="ctr"/>
            <a:r>
              <a:rPr lang="en-US" dirty="0"/>
              <a:t>Polarization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4FC60C-83DA-4C3C-8B48-D5F7B82D865A}"/>
              </a:ext>
            </a:extLst>
          </p:cNvPr>
          <p:cNvSpPr txBox="1"/>
          <p:nvPr/>
        </p:nvSpPr>
        <p:spPr>
          <a:xfrm>
            <a:off x="5958396" y="4245006"/>
            <a:ext cx="1251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Vertical</a:t>
            </a:r>
          </a:p>
          <a:p>
            <a:pPr algn="ctr"/>
            <a:r>
              <a:rPr lang="en-US" dirty="0"/>
              <a:t>Polarization</a:t>
            </a:r>
          </a:p>
        </p:txBody>
      </p:sp>
    </p:spTree>
    <p:extLst>
      <p:ext uri="{BB962C8B-B14F-4D97-AF65-F5344CB8AC3E}">
        <p14:creationId xmlns:p14="http://schemas.microsoft.com/office/powerpoint/2010/main" val="883979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Yagi Antennas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ACA84-1AA2-4EB8-8D0E-FC04277B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92964" y="1729956"/>
            <a:ext cx="2775075" cy="2117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9AF00D-6C64-44EA-A9CD-00A059BED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902" y="1603855"/>
            <a:ext cx="47625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93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Yagi Antennas cont’d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AF00D-6C64-44EA-A9CD-00A059BED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34" y="1603855"/>
            <a:ext cx="4762500" cy="2581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26196-399B-426B-AA55-C11414B3D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33" y="1603855"/>
            <a:ext cx="3306133" cy="266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80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 Parabolic Antennas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407A9-AADF-447E-8A6D-416F69E1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98" y="1415103"/>
            <a:ext cx="2546173" cy="2774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A3ECE-51B9-4B6D-B2E1-ACEB7DD11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06" y="1796918"/>
            <a:ext cx="2731297" cy="201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88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27539" y="2167699"/>
            <a:ext cx="75057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this “Radio” thing?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753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 Parabolic Antennas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9015D-2FF4-4661-804C-1C577BDC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035677"/>
            <a:ext cx="3425028" cy="1497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DE9C3-E4D2-4631-A821-60D41297B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30" y="1812958"/>
            <a:ext cx="3908210" cy="20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82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Vivaldi Antennas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67F2-5AA2-46E1-A4CE-097B05A00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606672"/>
            <a:ext cx="3018592" cy="2524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3A245-05B4-468F-AEF6-58B008C9A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325" y="1606672"/>
            <a:ext cx="3370525" cy="25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9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Helical Antennas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2B56E-B97B-4312-B272-C53039C9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6" y="1930098"/>
            <a:ext cx="3810000" cy="192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DBE29-16DC-4059-82EC-2FC92D827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215" y="1256610"/>
            <a:ext cx="2456060" cy="32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25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527282" y="1934674"/>
            <a:ext cx="7951081" cy="1274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br>
              <a:rPr lang="en" dirty="0"/>
            </a:br>
            <a:br>
              <a:rPr lang="en" dirty="0"/>
            </a:br>
            <a:r>
              <a:rPr lang="en" dirty="0"/>
              <a:t>You want to make that hardware work, right?</a:t>
            </a:r>
            <a:br>
              <a:rPr lang="en" dirty="0"/>
            </a:b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8659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Whisperer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(OS, Libraries)</a:t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34" y="2164425"/>
            <a:ext cx="1905950" cy="16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251" y="2593712"/>
            <a:ext cx="3263374" cy="7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99685-DD2F-42A5-9465-9FC0CAAB0655}"/>
              </a:ext>
            </a:extLst>
          </p:cNvPr>
          <p:cNvSpPr txBox="1"/>
          <p:nvPr/>
        </p:nvSpPr>
        <p:spPr>
          <a:xfrm>
            <a:off x="2663106" y="4011346"/>
            <a:ext cx="3817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Obviously!</a:t>
            </a:r>
          </a:p>
        </p:txBody>
      </p:sp>
    </p:spTree>
    <p:extLst>
      <p:ext uri="{BB962C8B-B14F-4D97-AF65-F5344CB8AC3E}">
        <p14:creationId xmlns:p14="http://schemas.microsoft.com/office/powerpoint/2010/main" val="325362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19150" y="527950"/>
            <a:ext cx="7505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RPITX – The lib that makes this platform</a:t>
            </a:r>
            <a:endParaRPr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01060F4-157D-45E5-A759-F0F01AF59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978" y="1457971"/>
            <a:ext cx="41181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2"/>
                </a:solidFill>
                <a:latin typeface="+mn-lt"/>
              </a:rPr>
              <a:t>                          Realtime TX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mkfifo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 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tmp</a:t>
            </a:r>
            <a:r>
              <a:rPr lang="en-US" altLang="en-US" sz="1600" dirty="0">
                <a:solidFill>
                  <a:schemeClr val="bg2"/>
                </a:solidFill>
                <a:latin typeface="+mn-lt"/>
              </a:rPr>
              <a:t>/</a:t>
            </a:r>
            <a:r>
              <a:rPr lang="en-US" altLang="en-US" sz="1600" dirty="0" err="1">
                <a:solidFill>
                  <a:schemeClr val="bg2"/>
                </a:solidFill>
                <a:latin typeface="+mn-lt"/>
              </a:rPr>
              <a:t>rpitx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.fifo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+mn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sudo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rpitx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 -m IQ 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 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tmp</a:t>
            </a:r>
            <a:r>
              <a:rPr lang="en-US" altLang="en-US" sz="1600" dirty="0">
                <a:solidFill>
                  <a:schemeClr val="bg2"/>
                </a:solidFill>
                <a:latin typeface="+mn-lt"/>
              </a:rPr>
              <a:t>/</a:t>
            </a:r>
            <a:r>
              <a:rPr lang="en-US" altLang="en-US" sz="1600" dirty="0" err="1">
                <a:solidFill>
                  <a:schemeClr val="bg2"/>
                </a:solidFill>
                <a:latin typeface="+mn-lt"/>
              </a:rPr>
              <a:t>rpitx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.fifo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+mn-lt"/>
              </a:rPr>
              <a:t> -f 434000 -l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F65271-0A88-4FF5-9D69-3BB898B4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19" y="3617609"/>
            <a:ext cx="3710996" cy="607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19E3D2-06AD-4481-9E53-3624613F5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533" y="1088950"/>
            <a:ext cx="4044814" cy="1654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0FB7EA-688B-4907-8F8D-DEDB9913A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533" y="2855098"/>
            <a:ext cx="4044814" cy="2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32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1174704" y="363075"/>
            <a:ext cx="6787918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GnuRadio</a:t>
            </a:r>
            <a:r>
              <a:rPr lang="en-US" dirty="0"/>
              <a:t> Companion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0687C-9635-49F4-93D1-87E40033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61" y="1072133"/>
            <a:ext cx="7187678" cy="3708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74D756-AE20-4A58-9601-EC942FB22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61" y="1077855"/>
            <a:ext cx="7187678" cy="37025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F7C18A-0D30-4353-947D-7D2EA22FBDF5}"/>
              </a:ext>
            </a:extLst>
          </p:cNvPr>
          <p:cNvSpPr txBox="1"/>
          <p:nvPr/>
        </p:nvSpPr>
        <p:spPr>
          <a:xfrm>
            <a:off x="201017" y="4065645"/>
            <a:ext cx="8735291" cy="8156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700" dirty="0">
                <a:latin typeface="Arial Black" panose="020B0A04020102020204" pitchFamily="34" charset="0"/>
              </a:rPr>
              <a:t>GNURADIO IS PYTHON WITH A PRETTY GUI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3913662" y="363075"/>
            <a:ext cx="1316675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GQRX</a:t>
            </a:r>
            <a:endParaRPr dirty="0"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20" y="1701985"/>
            <a:ext cx="5067240" cy="30784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1529B1-99C3-438A-9552-C6F8EF81CD95}"/>
              </a:ext>
            </a:extLst>
          </p:cNvPr>
          <p:cNvSpPr txBox="1"/>
          <p:nvPr/>
        </p:nvSpPr>
        <p:spPr>
          <a:xfrm>
            <a:off x="6053728" y="1708660"/>
            <a:ext cx="28032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</a:t>
            </a:r>
          </a:p>
          <a:p>
            <a:r>
              <a:rPr lang="en-US" dirty="0"/>
              <a:t>Fast to set bookmarks</a:t>
            </a:r>
          </a:p>
          <a:p>
            <a:r>
              <a:rPr lang="en-US" dirty="0"/>
              <a:t>Quick to save IQ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Supports few protocols</a:t>
            </a:r>
          </a:p>
          <a:p>
            <a:r>
              <a:rPr lang="en-US" dirty="0"/>
              <a:t>Can chew through resources</a:t>
            </a:r>
          </a:p>
          <a:p>
            <a:r>
              <a:rPr lang="en-US" dirty="0" err="1"/>
              <a:t>Crashy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11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12720" y="36307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URH – Universal Radio Hacker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73F5F-3B6F-4736-9E3B-822E71F6C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785" y="1263058"/>
            <a:ext cx="6157006" cy="35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7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12720" y="36307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URH – Universal Radio Hacker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6FF18-EE7B-41F9-85FC-63F3FF535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57" y="1143000"/>
            <a:ext cx="28575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A2C64-D798-4BA9-9FBF-A8E1F7CE6579}"/>
              </a:ext>
            </a:extLst>
          </p:cNvPr>
          <p:cNvSpPr txBox="1"/>
          <p:nvPr/>
        </p:nvSpPr>
        <p:spPr>
          <a:xfrm>
            <a:off x="480560" y="2128134"/>
            <a:ext cx="4531954" cy="8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Exceptional set of videos by</a:t>
            </a:r>
          </a:p>
          <a:p>
            <a:pPr>
              <a:lnSpc>
                <a:spcPct val="200000"/>
              </a:lnSpc>
            </a:pPr>
            <a:r>
              <a:rPr lang="en-US" dirty="0"/>
              <a:t>Johannes Pohl – creator of URH</a:t>
            </a:r>
          </a:p>
        </p:txBody>
      </p:sp>
    </p:spTree>
    <p:extLst>
      <p:ext uri="{BB962C8B-B14F-4D97-AF65-F5344CB8AC3E}">
        <p14:creationId xmlns:p14="http://schemas.microsoft.com/office/powerpoint/2010/main" val="69740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819150" y="414400"/>
            <a:ext cx="75057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this a radio? Is that a radio???</a:t>
            </a:r>
            <a:endParaRPr dirty="0"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387" y="1416775"/>
            <a:ext cx="835201" cy="133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416776"/>
            <a:ext cx="1966138" cy="1339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150" y="3038900"/>
            <a:ext cx="1846700" cy="14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7801" y="2756201"/>
            <a:ext cx="2684550" cy="20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150" y="3440675"/>
            <a:ext cx="2123525" cy="99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7987" y="1291211"/>
            <a:ext cx="1327026" cy="151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463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12720" y="36307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behind URH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BED15-0406-4823-AD78-01C1B9AA2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175" y="1619338"/>
            <a:ext cx="6788092" cy="25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12720" y="36307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behind URH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F66FF-5F72-43EE-8A49-077E3697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39" y="812398"/>
            <a:ext cx="4962722" cy="396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44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12720" y="36307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behind URH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F1856-2282-4B31-BEF2-609C0FAE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124" y="1080798"/>
            <a:ext cx="4669752" cy="36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60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53431" y="24293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behind URH</a:t>
            </a:r>
            <a:br>
              <a:rPr lang="en-US" dirty="0"/>
            </a:br>
            <a:r>
              <a:rPr lang="en-US" dirty="0"/>
              <a:t>And then it gets crazy…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65F4A1-4D4B-446A-8A08-AD203968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60" y="1405504"/>
            <a:ext cx="3230330" cy="3191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FDBC42-6479-4C8E-9B32-F3D850A41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01" y="1405504"/>
            <a:ext cx="2756841" cy="2872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EC53C7-A46E-4B98-A11D-7CAF85143D4E}"/>
              </a:ext>
            </a:extLst>
          </p:cNvPr>
          <p:cNvSpPr txBox="1"/>
          <p:nvPr/>
        </p:nvSpPr>
        <p:spPr>
          <a:xfrm>
            <a:off x="2763222" y="4592788"/>
            <a:ext cx="3617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4QAM - Quadrature Amplitude Modulation</a:t>
            </a:r>
          </a:p>
        </p:txBody>
      </p:sp>
    </p:spTree>
    <p:extLst>
      <p:ext uri="{BB962C8B-B14F-4D97-AF65-F5344CB8AC3E}">
        <p14:creationId xmlns:p14="http://schemas.microsoft.com/office/powerpoint/2010/main" val="26938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653431" y="242935"/>
            <a:ext cx="7837137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Basics behind URH</a:t>
            </a:r>
            <a:br>
              <a:rPr lang="en-US" dirty="0"/>
            </a:br>
            <a:r>
              <a:rPr lang="en-US" dirty="0"/>
              <a:t>16QAM – 4096QAM ?!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FFB36-82A3-481E-A51D-0D4E0ACC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43" y="1639105"/>
            <a:ext cx="3536974" cy="2439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C482F-4BE9-40BB-AF08-658CB4FD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24" y="1639105"/>
            <a:ext cx="4014508" cy="24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66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819150" y="383600"/>
            <a:ext cx="75057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Salamandra - Spy Microphone Detector</a:t>
            </a:r>
            <a:endParaRPr dirty="0"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842" y="997525"/>
            <a:ext cx="609600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BBA37-9291-478D-A899-4203F98A4E0F}"/>
              </a:ext>
            </a:extLst>
          </p:cNvPr>
          <p:cNvSpPr txBox="1"/>
          <p:nvPr/>
        </p:nvSpPr>
        <p:spPr>
          <a:xfrm>
            <a:off x="327048" y="1016300"/>
            <a:ext cx="2122476" cy="887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Needs a speaker</a:t>
            </a:r>
          </a:p>
          <a:p>
            <a:pPr>
              <a:lnSpc>
                <a:spcPct val="200000"/>
              </a:lnSpc>
            </a:pPr>
            <a:r>
              <a:rPr lang="en-US" dirty="0"/>
              <a:t>Can find audio bugs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819150" y="3322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TempestSDR - Every Monitor is Wireless</a:t>
            </a:r>
            <a:endParaRPr dirty="0"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45" y="1259398"/>
            <a:ext cx="4620262" cy="355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CCC6EB-0201-4B20-96F0-0B35F18354BE}"/>
              </a:ext>
            </a:extLst>
          </p:cNvPr>
          <p:cNvSpPr txBox="1"/>
          <p:nvPr/>
        </p:nvSpPr>
        <p:spPr>
          <a:xfrm>
            <a:off x="5439413" y="1286875"/>
            <a:ext cx="3290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viewing of monitors!</a:t>
            </a:r>
          </a:p>
          <a:p>
            <a:r>
              <a:rPr lang="en-US" dirty="0"/>
              <a:t>Lots of tuning variables</a:t>
            </a:r>
          </a:p>
          <a:p>
            <a:r>
              <a:rPr lang="en-US" dirty="0"/>
              <a:t>Autotuning</a:t>
            </a:r>
          </a:p>
          <a:p>
            <a:endParaRPr lang="en-US" dirty="0"/>
          </a:p>
          <a:p>
            <a:r>
              <a:rPr lang="en-US" dirty="0"/>
              <a:t>Needs more bandwidth than RTL-SDR</a:t>
            </a:r>
          </a:p>
          <a:p>
            <a:r>
              <a:rPr lang="en-US" dirty="0"/>
              <a:t>Chews through CPU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819150" y="486275"/>
            <a:ext cx="7505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Demotime….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819150" y="486275"/>
            <a:ext cx="7505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can we do about this?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963C8-CBB1-4570-84D0-8F1F4C2F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3" y="1110095"/>
            <a:ext cx="4488873" cy="33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44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819150" y="486275"/>
            <a:ext cx="7505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“technically” a choice…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D31F0-9BBF-4FF2-8B1F-15C0D41D1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461" y="1222594"/>
            <a:ext cx="2975078" cy="333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87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all are!</a:t>
            </a:r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Definition (noun): The transmission and reception of electromagnetic waves of radio frequency, especially those carrying sound messages.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Definition (verb): communicate or send a message by radio.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819150" y="486275"/>
            <a:ext cx="7505700" cy="5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Hope you aren’t vulnerable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2DC84-DCC0-439E-AC8C-3CF122DB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459" y="1373330"/>
            <a:ext cx="4707082" cy="31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70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819150" y="359325"/>
            <a:ext cx="75057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do we go from here?</a:t>
            </a:r>
            <a:endParaRPr dirty="0"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68" y="817721"/>
            <a:ext cx="4057100" cy="40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4AEC4C-9F08-49D3-978F-DDE8124AE26A}"/>
              </a:ext>
            </a:extLst>
          </p:cNvPr>
          <p:cNvSpPr txBox="1"/>
          <p:nvPr/>
        </p:nvSpPr>
        <p:spPr>
          <a:xfrm>
            <a:off x="4572000" y="1261472"/>
            <a:ext cx="39712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Briefcase sized with more transceivers</a:t>
            </a:r>
          </a:p>
          <a:p>
            <a:endParaRPr lang="en-US" dirty="0"/>
          </a:p>
          <a:p>
            <a:r>
              <a:rPr lang="en-US" dirty="0"/>
              <a:t>Redesign with 6x18650</a:t>
            </a:r>
          </a:p>
          <a:p>
            <a:endParaRPr lang="en-US" dirty="0"/>
          </a:p>
          <a:p>
            <a:r>
              <a:rPr lang="en-US" dirty="0"/>
              <a:t>Write networking code to combine many tablets</a:t>
            </a:r>
          </a:p>
          <a:p>
            <a:endParaRPr lang="en-US" dirty="0"/>
          </a:p>
          <a:p>
            <a:r>
              <a:rPr lang="en-US" dirty="0"/>
              <a:t>Automate continuous scanning mode</a:t>
            </a:r>
          </a:p>
          <a:p>
            <a:endParaRPr lang="en-US" dirty="0"/>
          </a:p>
          <a:p>
            <a:r>
              <a:rPr lang="en-US" dirty="0"/>
              <a:t>Make a scanning/submission network for classifying signals</a:t>
            </a:r>
          </a:p>
          <a:p>
            <a:endParaRPr lang="en-US" dirty="0"/>
          </a:p>
          <a:p>
            <a:r>
              <a:rPr lang="en-US" dirty="0"/>
              <a:t>More bandwidth and more spectrum!</a:t>
            </a:r>
          </a:p>
        </p:txBody>
      </p:sp>
    </p:spTree>
    <p:extLst>
      <p:ext uri="{BB962C8B-B14F-4D97-AF65-F5344CB8AC3E}">
        <p14:creationId xmlns:p14="http://schemas.microsoft.com/office/powerpoint/2010/main" val="1744462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819150" y="4041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Signals Intelligence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819150" y="1477425"/>
            <a:ext cx="7505700" cy="21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Signals intelligence (SIGINT) is intelligence-gathering by interception of signals, whether communications between people (communications intelligence—abbreviated to COMINT) or from electronic signals not directly used in communication (electronic intelligence—abbreviated to ELINT).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-- Wikipedia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1107000" y="4065525"/>
            <a:ext cx="69300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BUT WHY DO WE CARE???</a:t>
            </a:r>
            <a:endParaRPr sz="30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819150" y="363075"/>
            <a:ext cx="75057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household things… Right?</a:t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50" y="1687763"/>
            <a:ext cx="1911150" cy="238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825" y="2006525"/>
            <a:ext cx="3634326" cy="17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851" y="1704350"/>
            <a:ext cx="2350799" cy="23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7963" y="1212738"/>
            <a:ext cx="6668076" cy="33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819150" y="476000"/>
            <a:ext cx="75057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Security? Not if we can get away without it!</a:t>
            </a:r>
            <a:endParaRPr sz="2800"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88" y="1842063"/>
            <a:ext cx="8729224" cy="14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1149850" y="3634325"/>
            <a:ext cx="71751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How many of these are implemented on radios you own?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Are they secure?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Are you sure???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819150" y="476000"/>
            <a:ext cx="7505700" cy="5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…. Don’t mind if I do!</a:t>
            </a:r>
            <a:endParaRPr sz="2800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745200" y="1828800"/>
            <a:ext cx="1371600" cy="13716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/>
        </p:blipFill>
        <p:spPr>
          <a:xfrm>
            <a:off x="3602880" y="1828800"/>
            <a:ext cx="1334880" cy="133488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5"/>
          <a:stretch/>
        </p:blipFill>
        <p:spPr>
          <a:xfrm>
            <a:off x="5577840" y="868680"/>
            <a:ext cx="3291840" cy="329184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6"/>
          <a:stretch/>
        </p:blipFill>
        <p:spPr>
          <a:xfrm>
            <a:off x="5577840" y="995900"/>
            <a:ext cx="3291840" cy="3291840"/>
          </a:xfrm>
          <a:prstGeom prst="rect">
            <a:avLst/>
          </a:prstGeom>
          <a:ln>
            <a:noFill/>
          </a:ln>
        </p:spPr>
      </p:pic>
      <p:sp>
        <p:nvSpPr>
          <p:cNvPr id="9" name="TextShape 2"/>
          <p:cNvSpPr txBox="1"/>
          <p:nvPr/>
        </p:nvSpPr>
        <p:spPr>
          <a:xfrm>
            <a:off x="892080" y="3383280"/>
            <a:ext cx="128016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Unknown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hardware</a:t>
            </a:r>
          </a:p>
        </p:txBody>
      </p:sp>
      <p:sp>
        <p:nvSpPr>
          <p:cNvPr id="10" name="TextShape 3"/>
          <p:cNvSpPr txBox="1"/>
          <p:nvPr/>
        </p:nvSpPr>
        <p:spPr>
          <a:xfrm>
            <a:off x="3576754" y="3501540"/>
            <a:ext cx="1554480" cy="36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Unencrypted</a:t>
            </a:r>
          </a:p>
        </p:txBody>
      </p:sp>
    </p:spTree>
    <p:extLst>
      <p:ext uri="{BB962C8B-B14F-4D97-AF65-F5344CB8AC3E}">
        <p14:creationId xmlns:p14="http://schemas.microsoft.com/office/powerpoint/2010/main" val="30304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683</Words>
  <Application>Microsoft Office PowerPoint</Application>
  <PresentationFormat>On-screen Show (16:9)</PresentationFormat>
  <Paragraphs>198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Calibri</vt:lpstr>
      <vt:lpstr>Arial</vt:lpstr>
      <vt:lpstr>Arial Black</vt:lpstr>
      <vt:lpstr>Nunito</vt:lpstr>
      <vt:lpstr>Shift</vt:lpstr>
      <vt:lpstr>PowerPoint Presentation</vt:lpstr>
      <vt:lpstr>Who am I?</vt:lpstr>
      <vt:lpstr>What is this “Radio” thing?</vt:lpstr>
      <vt:lpstr>Is this a radio? Is that a radio???</vt:lpstr>
      <vt:lpstr>They all are!</vt:lpstr>
      <vt:lpstr>Signals Intelligence</vt:lpstr>
      <vt:lpstr>Common household things… Right?</vt:lpstr>
      <vt:lpstr>Security? Not if we can get away without it!</vt:lpstr>
      <vt:lpstr>…. Don’t mind if I do!</vt:lpstr>
      <vt:lpstr>RadioInstigator</vt:lpstr>
      <vt:lpstr>My Platform - A $150 Signals Intelligence Tablet</vt:lpstr>
      <vt:lpstr>How I built it</vt:lpstr>
      <vt:lpstr>How I built it - Profiles</vt:lpstr>
      <vt:lpstr>PowerPoint Presentation</vt:lpstr>
      <vt:lpstr>Printables</vt:lpstr>
      <vt:lpstr>Printables</vt:lpstr>
      <vt:lpstr>Even the antennas are custom…</vt:lpstr>
      <vt:lpstr>Printables (Optional)</vt:lpstr>
      <vt:lpstr>You want to build one?</vt:lpstr>
      <vt:lpstr>SigInt on a shoestring  or  Dirty SigInt Deeds Done Dirt Cheap</vt:lpstr>
      <vt:lpstr>The Notorious RTL-SDR</vt:lpstr>
      <vt:lpstr>ADALM-PLUTO</vt:lpstr>
      <vt:lpstr>HackRF</vt:lpstr>
      <vt:lpstr>KerberosSDR</vt:lpstr>
      <vt:lpstr>Antennas  … Because the default ones aren’t good</vt:lpstr>
      <vt:lpstr>Omnidirectional Antennas</vt:lpstr>
      <vt:lpstr>Yagi Antennas</vt:lpstr>
      <vt:lpstr>Yagi Antennas cont’d</vt:lpstr>
      <vt:lpstr>Log Parabolic Antennas</vt:lpstr>
      <vt:lpstr>Log Parabolic Antennas</vt:lpstr>
      <vt:lpstr>Vivaldi Antennas</vt:lpstr>
      <vt:lpstr>Helical Antennas</vt:lpstr>
      <vt:lpstr>Software  You want to make that hardware work, right?  </vt:lpstr>
      <vt:lpstr>Software Whisperer  (OS, Libraries)</vt:lpstr>
      <vt:lpstr>RPITX – The lib that makes this platform</vt:lpstr>
      <vt:lpstr>GnuRadio Companion</vt:lpstr>
      <vt:lpstr>GQRX</vt:lpstr>
      <vt:lpstr>URH – Universal Radio Hacker</vt:lpstr>
      <vt:lpstr>URH – Universal Radio Hacker</vt:lpstr>
      <vt:lpstr>Basics behind URH</vt:lpstr>
      <vt:lpstr>Basics behind URH</vt:lpstr>
      <vt:lpstr>Basics behind URH</vt:lpstr>
      <vt:lpstr>Basics behind URH And then it gets crazy…</vt:lpstr>
      <vt:lpstr>Basics behind URH 16QAM – 4096QAM ?!</vt:lpstr>
      <vt:lpstr>Salamandra - Spy Microphone Detector</vt:lpstr>
      <vt:lpstr>TempestSDR - Every Monitor is Wireless</vt:lpstr>
      <vt:lpstr>Demotime….</vt:lpstr>
      <vt:lpstr>What can we do about this?</vt:lpstr>
      <vt:lpstr>It is “technically” a choice…</vt:lpstr>
      <vt:lpstr>Hope you aren’t vulnerable</vt:lpstr>
      <vt:lpstr>Where do we go from here?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RadioInstigator</dc:title>
  <dc:creator>josh</dc:creator>
  <cp:lastModifiedBy>josh</cp:lastModifiedBy>
  <cp:revision>54</cp:revision>
  <dcterms:modified xsi:type="dcterms:W3CDTF">2019-06-01T07:48:47Z</dcterms:modified>
</cp:coreProperties>
</file>